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6" r:id="rId4"/>
  </p:sldMasterIdLst>
  <p:notesMasterIdLst>
    <p:notesMasterId r:id="rId17"/>
  </p:notesMasterIdLst>
  <p:sldIdLst>
    <p:sldId id="278" r:id="rId5"/>
    <p:sldId id="260" r:id="rId6"/>
    <p:sldId id="304" r:id="rId7"/>
    <p:sldId id="298" r:id="rId8"/>
    <p:sldId id="294" r:id="rId9"/>
    <p:sldId id="310" r:id="rId10"/>
    <p:sldId id="300" r:id="rId11"/>
    <p:sldId id="309" r:id="rId12"/>
    <p:sldId id="291" r:id="rId13"/>
    <p:sldId id="305" r:id="rId14"/>
    <p:sldId id="262" r:id="rId15"/>
    <p:sldId id="28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19" autoAdjust="0"/>
  </p:normalViewPr>
  <p:slideViewPr>
    <p:cSldViewPr snapToGrid="0">
      <p:cViewPr varScale="1">
        <p:scale>
          <a:sx n="58" d="100"/>
          <a:sy n="58" d="100"/>
        </p:scale>
        <p:origin x="98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095720-F3D3-468A-9FD8-662284BD9A04}" type="doc">
      <dgm:prSet loTypeId="urn:microsoft.com/office/officeart/2008/layout/LinedList" loCatId="list" qsTypeId="urn:microsoft.com/office/officeart/2005/8/quickstyle/simple2" qsCatId="simple" csTypeId="urn:microsoft.com/office/officeart/2005/8/colors/accent6_2" csCatId="accent6" phldr="1"/>
      <dgm:spPr/>
      <dgm:t>
        <a:bodyPr/>
        <a:lstStyle/>
        <a:p>
          <a:endParaRPr lang="en-US"/>
        </a:p>
      </dgm:t>
    </dgm:pt>
    <dgm:pt modelId="{33D0CF03-981E-4BCB-BC0A-A5F69EC6B270}">
      <dgm:prSet/>
      <dgm:spPr/>
      <dgm:t>
        <a:bodyPr/>
        <a:lstStyle/>
        <a:p>
          <a:r>
            <a:rPr lang="en-US" b="0" i="0" u="none" dirty="0"/>
            <a:t>“Fatal” collisions are rarely seen(0.27%).</a:t>
          </a:r>
        </a:p>
      </dgm:t>
    </dgm:pt>
    <dgm:pt modelId="{411FF1BA-4C35-4D45-8AF1-773874F94631}" type="parTrans" cxnId="{B2F08D05-FC1A-4959-8501-A0E170A7076A}">
      <dgm:prSet/>
      <dgm:spPr/>
      <dgm:t>
        <a:bodyPr/>
        <a:lstStyle/>
        <a:p>
          <a:endParaRPr lang="en-US"/>
        </a:p>
      </dgm:t>
    </dgm:pt>
    <dgm:pt modelId="{8D1407C7-63F9-4111-AE79-D6ADD1257B26}" type="sibTrans" cxnId="{B2F08D05-FC1A-4959-8501-A0E170A7076A}">
      <dgm:prSet/>
      <dgm:spPr/>
      <dgm:t>
        <a:bodyPr/>
        <a:lstStyle/>
        <a:p>
          <a:endParaRPr lang="en-US"/>
        </a:p>
      </dgm:t>
    </dgm:pt>
    <dgm:pt modelId="{0912C075-E0B8-42A6-BF2E-A5F3ABF2847A}">
      <dgm:prSet custT="1"/>
      <dgm:spPr/>
      <dgm:t>
        <a:bodyPr/>
        <a:lstStyle/>
        <a:p>
          <a:r>
            <a:rPr lang="en-US" sz="2000" b="0" i="0" dirty="0"/>
            <a:t>174 fatal collisions involved 247 drivers and 77 non-motorists. </a:t>
          </a:r>
          <a:endParaRPr lang="en-US" sz="2000" b="0" i="0" u="none" dirty="0"/>
        </a:p>
      </dgm:t>
    </dgm:pt>
    <dgm:pt modelId="{C288571F-DE77-4480-8E06-3EB32C25AE8B}" type="parTrans" cxnId="{691B27DD-429A-41E1-A212-DAF670E0C424}">
      <dgm:prSet/>
      <dgm:spPr/>
      <dgm:t>
        <a:bodyPr/>
        <a:lstStyle/>
        <a:p>
          <a:endParaRPr lang="en-US"/>
        </a:p>
      </dgm:t>
    </dgm:pt>
    <dgm:pt modelId="{098DBC07-F083-49CA-A10E-AA3FB46D9123}" type="sibTrans" cxnId="{691B27DD-429A-41E1-A212-DAF670E0C424}">
      <dgm:prSet/>
      <dgm:spPr/>
      <dgm:t>
        <a:bodyPr/>
        <a:lstStyle/>
        <a:p>
          <a:endParaRPr lang="en-US"/>
        </a:p>
      </dgm:t>
    </dgm:pt>
    <dgm:pt modelId="{E601950C-0443-42F2-9016-51239D57603D}">
      <dgm:prSet/>
      <dgm:spPr/>
      <dgm:t>
        <a:bodyPr/>
        <a:lstStyle/>
        <a:p>
          <a:r>
            <a:rPr lang="en-US" b="0" i="0" u="none" dirty="0"/>
            <a:t>Pedestrians consist of a significant portion of the non-motorist collision victims. The number is significantly higher than that of bicyclists. </a:t>
          </a:r>
          <a:endParaRPr lang="en-US" dirty="0"/>
        </a:p>
      </dgm:t>
    </dgm:pt>
    <dgm:pt modelId="{F26C6BCD-24E5-4567-BDC3-4B7D322B1ABB}" type="parTrans" cxnId="{42496EFD-8643-4FB6-9B29-7456EAF17EB7}">
      <dgm:prSet/>
      <dgm:spPr/>
      <dgm:t>
        <a:bodyPr/>
        <a:lstStyle/>
        <a:p>
          <a:endParaRPr lang="en-US"/>
        </a:p>
      </dgm:t>
    </dgm:pt>
    <dgm:pt modelId="{8C801D62-F76F-4D47-955C-18FF4F37AE60}" type="sibTrans" cxnId="{42496EFD-8643-4FB6-9B29-7456EAF17EB7}">
      <dgm:prSet/>
      <dgm:spPr/>
      <dgm:t>
        <a:bodyPr/>
        <a:lstStyle/>
        <a:p>
          <a:endParaRPr lang="en-US"/>
        </a:p>
      </dgm:t>
    </dgm:pt>
    <dgm:pt modelId="{9DF0AA31-7A3B-4AF5-9548-24EC7A73AD0F}" type="pres">
      <dgm:prSet presAssocID="{31095720-F3D3-468A-9FD8-662284BD9A04}" presName="vert0" presStyleCnt="0">
        <dgm:presLayoutVars>
          <dgm:dir/>
          <dgm:animOne val="branch"/>
          <dgm:animLvl val="lvl"/>
        </dgm:presLayoutVars>
      </dgm:prSet>
      <dgm:spPr/>
    </dgm:pt>
    <dgm:pt modelId="{D5BB709F-C803-47F5-B128-D2C7D642821E}" type="pres">
      <dgm:prSet presAssocID="{33D0CF03-981E-4BCB-BC0A-A5F69EC6B270}" presName="thickLine" presStyleLbl="alignNode1" presStyleIdx="0" presStyleCnt="3"/>
      <dgm:spPr/>
    </dgm:pt>
    <dgm:pt modelId="{25B66A7A-D65A-4663-906E-9F8E41B25BED}" type="pres">
      <dgm:prSet presAssocID="{33D0CF03-981E-4BCB-BC0A-A5F69EC6B270}" presName="horz1" presStyleCnt="0"/>
      <dgm:spPr/>
    </dgm:pt>
    <dgm:pt modelId="{FA1D4B3B-5CE1-45C2-8CD6-300A54E92E6B}" type="pres">
      <dgm:prSet presAssocID="{33D0CF03-981E-4BCB-BC0A-A5F69EC6B270}" presName="tx1" presStyleLbl="revTx" presStyleIdx="0" presStyleCnt="3"/>
      <dgm:spPr/>
    </dgm:pt>
    <dgm:pt modelId="{0FB4AD82-FF6D-442F-8DF1-D0E920B7070D}" type="pres">
      <dgm:prSet presAssocID="{33D0CF03-981E-4BCB-BC0A-A5F69EC6B270}" presName="vert1" presStyleCnt="0"/>
      <dgm:spPr/>
    </dgm:pt>
    <dgm:pt modelId="{AF29B401-2390-43B6-8590-7A97B2A475DC}" type="pres">
      <dgm:prSet presAssocID="{0912C075-E0B8-42A6-BF2E-A5F3ABF2847A}" presName="thickLine" presStyleLbl="alignNode1" presStyleIdx="1" presStyleCnt="3"/>
      <dgm:spPr/>
    </dgm:pt>
    <dgm:pt modelId="{D6A9ED1C-D563-4E6F-A328-796618BC882D}" type="pres">
      <dgm:prSet presAssocID="{0912C075-E0B8-42A6-BF2E-A5F3ABF2847A}" presName="horz1" presStyleCnt="0"/>
      <dgm:spPr/>
    </dgm:pt>
    <dgm:pt modelId="{839B0C65-0ADB-4639-B649-CE83E4846A5D}" type="pres">
      <dgm:prSet presAssocID="{0912C075-E0B8-42A6-BF2E-A5F3ABF2847A}" presName="tx1" presStyleLbl="revTx" presStyleIdx="1" presStyleCnt="3" custScaleY="90326"/>
      <dgm:spPr/>
    </dgm:pt>
    <dgm:pt modelId="{3E809F08-2EAC-4A41-9011-80B73042503C}" type="pres">
      <dgm:prSet presAssocID="{0912C075-E0B8-42A6-BF2E-A5F3ABF2847A}" presName="vert1" presStyleCnt="0"/>
      <dgm:spPr/>
    </dgm:pt>
    <dgm:pt modelId="{AE1000DC-F63C-4F85-A440-3B0CB011948E}" type="pres">
      <dgm:prSet presAssocID="{E601950C-0443-42F2-9016-51239D57603D}" presName="thickLine" presStyleLbl="alignNode1" presStyleIdx="2" presStyleCnt="3"/>
      <dgm:spPr/>
    </dgm:pt>
    <dgm:pt modelId="{346136B3-714C-4249-BE0B-651093EB8A7C}" type="pres">
      <dgm:prSet presAssocID="{E601950C-0443-42F2-9016-51239D57603D}" presName="horz1" presStyleCnt="0"/>
      <dgm:spPr/>
    </dgm:pt>
    <dgm:pt modelId="{8C1CA971-C2A5-4B2F-B4BC-4D4A2462A59D}" type="pres">
      <dgm:prSet presAssocID="{E601950C-0443-42F2-9016-51239D57603D}" presName="tx1" presStyleLbl="revTx" presStyleIdx="2" presStyleCnt="3"/>
      <dgm:spPr/>
    </dgm:pt>
    <dgm:pt modelId="{68B5EEFA-5A71-44C8-AC59-95CA0EE4019F}" type="pres">
      <dgm:prSet presAssocID="{E601950C-0443-42F2-9016-51239D57603D}" presName="vert1" presStyleCnt="0"/>
      <dgm:spPr/>
    </dgm:pt>
  </dgm:ptLst>
  <dgm:cxnLst>
    <dgm:cxn modelId="{B2F08D05-FC1A-4959-8501-A0E170A7076A}" srcId="{31095720-F3D3-468A-9FD8-662284BD9A04}" destId="{33D0CF03-981E-4BCB-BC0A-A5F69EC6B270}" srcOrd="0" destOrd="0" parTransId="{411FF1BA-4C35-4D45-8AF1-773874F94631}" sibTransId="{8D1407C7-63F9-4111-AE79-D6ADD1257B26}"/>
    <dgm:cxn modelId="{FEE94E2B-4A92-40C5-A098-C2B11B290231}" type="presOf" srcId="{E601950C-0443-42F2-9016-51239D57603D}" destId="{8C1CA971-C2A5-4B2F-B4BC-4D4A2462A59D}" srcOrd="0" destOrd="0" presId="urn:microsoft.com/office/officeart/2008/layout/LinedList"/>
    <dgm:cxn modelId="{9EFBF688-42D8-4AAC-848C-F89D4972326F}" type="presOf" srcId="{33D0CF03-981E-4BCB-BC0A-A5F69EC6B270}" destId="{FA1D4B3B-5CE1-45C2-8CD6-300A54E92E6B}" srcOrd="0" destOrd="0" presId="urn:microsoft.com/office/officeart/2008/layout/LinedList"/>
    <dgm:cxn modelId="{9385FB97-F5CA-4301-A448-364DD999D6EC}" type="presOf" srcId="{0912C075-E0B8-42A6-BF2E-A5F3ABF2847A}" destId="{839B0C65-0ADB-4639-B649-CE83E4846A5D}" srcOrd="0" destOrd="0" presId="urn:microsoft.com/office/officeart/2008/layout/LinedList"/>
    <dgm:cxn modelId="{40141CD9-3148-4D3F-8A18-16BF9F9DC351}" type="presOf" srcId="{31095720-F3D3-468A-9FD8-662284BD9A04}" destId="{9DF0AA31-7A3B-4AF5-9548-24EC7A73AD0F}" srcOrd="0" destOrd="0" presId="urn:microsoft.com/office/officeart/2008/layout/LinedList"/>
    <dgm:cxn modelId="{691B27DD-429A-41E1-A212-DAF670E0C424}" srcId="{31095720-F3D3-468A-9FD8-662284BD9A04}" destId="{0912C075-E0B8-42A6-BF2E-A5F3ABF2847A}" srcOrd="1" destOrd="0" parTransId="{C288571F-DE77-4480-8E06-3EB32C25AE8B}" sibTransId="{098DBC07-F083-49CA-A10E-AA3FB46D9123}"/>
    <dgm:cxn modelId="{42496EFD-8643-4FB6-9B29-7456EAF17EB7}" srcId="{31095720-F3D3-468A-9FD8-662284BD9A04}" destId="{E601950C-0443-42F2-9016-51239D57603D}" srcOrd="2" destOrd="0" parTransId="{F26C6BCD-24E5-4567-BDC3-4B7D322B1ABB}" sibTransId="{8C801D62-F76F-4D47-955C-18FF4F37AE60}"/>
    <dgm:cxn modelId="{5282B894-18D1-4DE0-8362-58408C39D7AC}" type="presParOf" srcId="{9DF0AA31-7A3B-4AF5-9548-24EC7A73AD0F}" destId="{D5BB709F-C803-47F5-B128-D2C7D642821E}" srcOrd="0" destOrd="0" presId="urn:microsoft.com/office/officeart/2008/layout/LinedList"/>
    <dgm:cxn modelId="{91D072FF-6E3B-4BD5-86D2-6F77C206ACEC}" type="presParOf" srcId="{9DF0AA31-7A3B-4AF5-9548-24EC7A73AD0F}" destId="{25B66A7A-D65A-4663-906E-9F8E41B25BED}" srcOrd="1" destOrd="0" presId="urn:microsoft.com/office/officeart/2008/layout/LinedList"/>
    <dgm:cxn modelId="{DC581744-39F0-4B71-A316-7E28C0E2675E}" type="presParOf" srcId="{25B66A7A-D65A-4663-906E-9F8E41B25BED}" destId="{FA1D4B3B-5CE1-45C2-8CD6-300A54E92E6B}" srcOrd="0" destOrd="0" presId="urn:microsoft.com/office/officeart/2008/layout/LinedList"/>
    <dgm:cxn modelId="{93300050-61FF-42A6-933C-D3FD8F704700}" type="presParOf" srcId="{25B66A7A-D65A-4663-906E-9F8E41B25BED}" destId="{0FB4AD82-FF6D-442F-8DF1-D0E920B7070D}" srcOrd="1" destOrd="0" presId="urn:microsoft.com/office/officeart/2008/layout/LinedList"/>
    <dgm:cxn modelId="{504CF3FF-6D22-463E-9033-BD2DBACAA739}" type="presParOf" srcId="{9DF0AA31-7A3B-4AF5-9548-24EC7A73AD0F}" destId="{AF29B401-2390-43B6-8590-7A97B2A475DC}" srcOrd="2" destOrd="0" presId="urn:microsoft.com/office/officeart/2008/layout/LinedList"/>
    <dgm:cxn modelId="{0931B10B-7612-4244-BB0F-6D86564BC5E9}" type="presParOf" srcId="{9DF0AA31-7A3B-4AF5-9548-24EC7A73AD0F}" destId="{D6A9ED1C-D563-4E6F-A328-796618BC882D}" srcOrd="3" destOrd="0" presId="urn:microsoft.com/office/officeart/2008/layout/LinedList"/>
    <dgm:cxn modelId="{E4A3C25F-4EEB-4BAF-99A2-CF1DFE6653C9}" type="presParOf" srcId="{D6A9ED1C-D563-4E6F-A328-796618BC882D}" destId="{839B0C65-0ADB-4639-B649-CE83E4846A5D}" srcOrd="0" destOrd="0" presId="urn:microsoft.com/office/officeart/2008/layout/LinedList"/>
    <dgm:cxn modelId="{3EE7A438-EDA8-4918-9E15-5E43DBE63AE0}" type="presParOf" srcId="{D6A9ED1C-D563-4E6F-A328-796618BC882D}" destId="{3E809F08-2EAC-4A41-9011-80B73042503C}" srcOrd="1" destOrd="0" presId="urn:microsoft.com/office/officeart/2008/layout/LinedList"/>
    <dgm:cxn modelId="{4F4E0F2A-A966-460E-A96C-E0C0BDE0D111}" type="presParOf" srcId="{9DF0AA31-7A3B-4AF5-9548-24EC7A73AD0F}" destId="{AE1000DC-F63C-4F85-A440-3B0CB011948E}" srcOrd="4" destOrd="0" presId="urn:microsoft.com/office/officeart/2008/layout/LinedList"/>
    <dgm:cxn modelId="{5F6866B1-1866-47DC-A610-83953F427827}" type="presParOf" srcId="{9DF0AA31-7A3B-4AF5-9548-24EC7A73AD0F}" destId="{346136B3-714C-4249-BE0B-651093EB8A7C}" srcOrd="5" destOrd="0" presId="urn:microsoft.com/office/officeart/2008/layout/LinedList"/>
    <dgm:cxn modelId="{7FCEF04A-F2D8-489A-8238-D43281309B6D}" type="presParOf" srcId="{346136B3-714C-4249-BE0B-651093EB8A7C}" destId="{8C1CA971-C2A5-4B2F-B4BC-4D4A2462A59D}" srcOrd="0" destOrd="0" presId="urn:microsoft.com/office/officeart/2008/layout/LinedList"/>
    <dgm:cxn modelId="{FACAA97B-8664-4C5A-AB8C-F0D97FC9198A}" type="presParOf" srcId="{346136B3-714C-4249-BE0B-651093EB8A7C}" destId="{68B5EEFA-5A71-44C8-AC59-95CA0EE4019F}" srcOrd="1" destOrd="0" presId="urn:microsoft.com/office/officeart/2008/layout/LinedList"/>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B709F-C803-47F5-B128-D2C7D642821E}">
      <dsp:nvSpPr>
        <dsp:cNvPr id="0" name=""/>
        <dsp:cNvSpPr/>
      </dsp:nvSpPr>
      <dsp:spPr>
        <a:xfrm>
          <a:off x="0" y="1230"/>
          <a:ext cx="4797676" cy="0"/>
        </a:xfrm>
        <a:prstGeom prst="line">
          <a:avLst/>
        </a:prstGeom>
        <a:solidFill>
          <a:schemeClr val="accent6">
            <a:hueOff val="0"/>
            <a:satOff val="0"/>
            <a:lumOff val="0"/>
            <a:alphaOff val="0"/>
          </a:schemeClr>
        </a:solidFill>
        <a:ln w="19050" cap="rnd" cmpd="sng" algn="ctr">
          <a:solidFill>
            <a:schemeClr val="accent6">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FA1D4B3B-5CE1-45C2-8CD6-300A54E92E6B}">
      <dsp:nvSpPr>
        <dsp:cNvPr id="0" name=""/>
        <dsp:cNvSpPr/>
      </dsp:nvSpPr>
      <dsp:spPr>
        <a:xfrm>
          <a:off x="0" y="1230"/>
          <a:ext cx="4797676" cy="14442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b="0" i="0" u="none" kern="1200" dirty="0"/>
            <a:t>“Fatal” collisions are rarely seen(0.27%).</a:t>
          </a:r>
        </a:p>
      </dsp:txBody>
      <dsp:txXfrm>
        <a:off x="0" y="1230"/>
        <a:ext cx="4797676" cy="1444245"/>
      </dsp:txXfrm>
    </dsp:sp>
    <dsp:sp modelId="{AF29B401-2390-43B6-8590-7A97B2A475DC}">
      <dsp:nvSpPr>
        <dsp:cNvPr id="0" name=""/>
        <dsp:cNvSpPr/>
      </dsp:nvSpPr>
      <dsp:spPr>
        <a:xfrm>
          <a:off x="0" y="1445476"/>
          <a:ext cx="4797676" cy="0"/>
        </a:xfrm>
        <a:prstGeom prst="line">
          <a:avLst/>
        </a:prstGeom>
        <a:solidFill>
          <a:schemeClr val="accent6">
            <a:hueOff val="0"/>
            <a:satOff val="0"/>
            <a:lumOff val="0"/>
            <a:alphaOff val="0"/>
          </a:schemeClr>
        </a:solidFill>
        <a:ln w="19050" cap="rnd" cmpd="sng" algn="ctr">
          <a:solidFill>
            <a:schemeClr val="accent6">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839B0C65-0ADB-4639-B649-CE83E4846A5D}">
      <dsp:nvSpPr>
        <dsp:cNvPr id="0" name=""/>
        <dsp:cNvSpPr/>
      </dsp:nvSpPr>
      <dsp:spPr>
        <a:xfrm>
          <a:off x="0" y="1445476"/>
          <a:ext cx="4797676" cy="13045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0" i="0" kern="1200" dirty="0"/>
            <a:t>174 fatal collisions involved 247 drivers and 77 non-motorists. </a:t>
          </a:r>
          <a:endParaRPr lang="en-US" sz="2000" b="0" i="0" u="none" kern="1200" dirty="0"/>
        </a:p>
      </dsp:txBody>
      <dsp:txXfrm>
        <a:off x="0" y="1445476"/>
        <a:ext cx="4797676" cy="1304528"/>
      </dsp:txXfrm>
    </dsp:sp>
    <dsp:sp modelId="{AE1000DC-F63C-4F85-A440-3B0CB011948E}">
      <dsp:nvSpPr>
        <dsp:cNvPr id="0" name=""/>
        <dsp:cNvSpPr/>
      </dsp:nvSpPr>
      <dsp:spPr>
        <a:xfrm>
          <a:off x="0" y="2750004"/>
          <a:ext cx="4797676" cy="0"/>
        </a:xfrm>
        <a:prstGeom prst="line">
          <a:avLst/>
        </a:prstGeom>
        <a:solidFill>
          <a:schemeClr val="accent6">
            <a:hueOff val="0"/>
            <a:satOff val="0"/>
            <a:lumOff val="0"/>
            <a:alphaOff val="0"/>
          </a:schemeClr>
        </a:solidFill>
        <a:ln w="19050" cap="rnd" cmpd="sng" algn="ctr">
          <a:solidFill>
            <a:schemeClr val="accent6">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8C1CA971-C2A5-4B2F-B4BC-4D4A2462A59D}">
      <dsp:nvSpPr>
        <dsp:cNvPr id="0" name=""/>
        <dsp:cNvSpPr/>
      </dsp:nvSpPr>
      <dsp:spPr>
        <a:xfrm>
          <a:off x="0" y="2750004"/>
          <a:ext cx="4797676" cy="14442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b="0" i="0" u="none" kern="1200" dirty="0"/>
            <a:t>Pedestrians consist of a significant portion of the non-motorist collision victims. The number is significantly higher than that of bicyclists. </a:t>
          </a:r>
          <a:endParaRPr lang="en-US" sz="2100" kern="1200" dirty="0"/>
        </a:p>
      </dsp:txBody>
      <dsp:txXfrm>
        <a:off x="0" y="2750004"/>
        <a:ext cx="4797676" cy="144424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10/30/2020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ata.montgomerycountymd.gov/Public-Safety/Crash-Reporting-Drivers-Data/mmzv-x632"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data.montgomerycountymd.gov/Public-Safety/Crash-Reporting-Non-Motorists-Data/n7fk-dce5"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a:t>
            </a:fld>
            <a:endParaRPr lang="en-US" dirty="0"/>
          </a:p>
        </p:txBody>
      </p:sp>
    </p:spTree>
    <p:extLst>
      <p:ext uri="{BB962C8B-B14F-4D97-AF65-F5344CB8AC3E}">
        <p14:creationId xmlns:p14="http://schemas.microsoft.com/office/powerpoint/2010/main" val="1487551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mn-lt"/>
              </a:rPr>
              <a:t>for those “UNKNOWN</a:t>
            </a:r>
            <a:r>
              <a:rPr lang="zh-CN" altLang="en-US" dirty="0">
                <a:latin typeface="+mn-lt"/>
              </a:rPr>
              <a:t>”</a:t>
            </a:r>
            <a:r>
              <a:rPr lang="en-US" altLang="zh-CN" dirty="0">
                <a:latin typeface="+mn-lt"/>
              </a:rPr>
              <a:t>values, </a:t>
            </a:r>
            <a:r>
              <a:rPr lang="en-US" dirty="0">
                <a:latin typeface="+mn-lt"/>
              </a:rPr>
              <a:t>are imputed by the most relevant/frequent value of the column;</a:t>
            </a:r>
          </a:p>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2</a:t>
            </a:fld>
            <a:endParaRPr lang="en-US" dirty="0"/>
          </a:p>
        </p:txBody>
      </p:sp>
    </p:spTree>
    <p:extLst>
      <p:ext uri="{BB962C8B-B14F-4D97-AF65-F5344CB8AC3E}">
        <p14:creationId xmlns:p14="http://schemas.microsoft.com/office/powerpoint/2010/main" val="1470562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5</a:t>
            </a:fld>
            <a:endParaRPr lang="en-US" dirty="0"/>
          </a:p>
        </p:txBody>
      </p:sp>
    </p:spTree>
    <p:extLst>
      <p:ext uri="{BB962C8B-B14F-4D97-AF65-F5344CB8AC3E}">
        <p14:creationId xmlns:p14="http://schemas.microsoft.com/office/powerpoint/2010/main" val="6901733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6</a:t>
            </a:fld>
            <a:endParaRPr lang="en-US" dirty="0"/>
          </a:p>
        </p:txBody>
      </p:sp>
    </p:spTree>
    <p:extLst>
      <p:ext uri="{BB962C8B-B14F-4D97-AF65-F5344CB8AC3E}">
        <p14:creationId xmlns:p14="http://schemas.microsoft.com/office/powerpoint/2010/main" val="3081121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7</a:t>
            </a:fld>
            <a:endParaRPr lang="en-US" dirty="0"/>
          </a:p>
        </p:txBody>
      </p:sp>
    </p:spTree>
    <p:extLst>
      <p:ext uri="{BB962C8B-B14F-4D97-AF65-F5344CB8AC3E}">
        <p14:creationId xmlns:p14="http://schemas.microsoft.com/office/powerpoint/2010/main" val="18598607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8</a:t>
            </a:fld>
            <a:endParaRPr lang="en-US" dirty="0"/>
          </a:p>
        </p:txBody>
      </p:sp>
    </p:spTree>
    <p:extLst>
      <p:ext uri="{BB962C8B-B14F-4D97-AF65-F5344CB8AC3E}">
        <p14:creationId xmlns:p14="http://schemas.microsoft.com/office/powerpoint/2010/main" val="42723678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dataset provides general information about each collision and details of all traffic collisions occurring on county and local roadways within Montgomery County, as collected via the Automated Crash Reporting System (ACRS) of the Maryland State Police, and reported by the Montgomery County Police, Gaithersburg Police, Rockville Police, or the Maryland-National Capital Park Police.</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Please note that these collision reports are based on preliminary information supplied to the Police Department by the reporting parties. Therefore, the collision data available on this web page may reflect:</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-Information not yet verified by further investigation</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-Information that may include verified and unverified collision data</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-Preliminary collision classifications may be changed at a later date based upon further investigation</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-Information may include mechanical or human error</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This dataset can be joined with the other 2 Crash Reporting datasets (see URLs below) by the State Report Number.</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Crash Reporting - Drivers Data at </a:t>
            </a:r>
            <a:r>
              <a:rPr lang="en-US" sz="1200" b="0" i="0" u="none" strike="noStrike" kern="1200" dirty="0">
                <a:solidFill>
                  <a:schemeClr val="tx1"/>
                </a:solidFill>
                <a:effectLst/>
                <a:latin typeface="+mn-lt"/>
                <a:ea typeface="+mn-ea"/>
                <a:cs typeface="+mn-cs"/>
                <a:hlinkClick r:id="rId3"/>
              </a:rPr>
              <a:t>https://data.montgomerycountymd.gov/Public-Safety/Crash-Reporting-Drivers-Data/mmzv-x632</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Crash Reporting - Non-Motorists Data at </a:t>
            </a:r>
            <a:r>
              <a:rPr lang="en-US" sz="1200" b="0" i="0" u="none" strike="noStrike" kern="1200" dirty="0">
                <a:solidFill>
                  <a:schemeClr val="tx1"/>
                </a:solidFill>
                <a:effectLst/>
                <a:latin typeface="+mn-lt"/>
                <a:ea typeface="+mn-ea"/>
                <a:cs typeface="+mn-cs"/>
                <a:hlinkClick r:id="rId4"/>
              </a:rPr>
              <a:t>https://data.montgomerycountymd.gov/Public-Safety/Crash-Reporting-Non-Motorists-Data/n7fk-dce5</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Update Frequency : Weekly</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br>
            <a:r>
              <a:rPr lang="en-US" sz="1200" kern="1200" dirty="0">
                <a:solidFill>
                  <a:schemeClr val="tx1"/>
                </a:solidFill>
                <a:effectLst/>
                <a:latin typeface="+mn-lt"/>
                <a:ea typeface="+mn-ea"/>
                <a:cs typeface="+mn-cs"/>
              </a:rPr>
              <a:t>This dataset provides general information about each collision and details of all traffic collisions occurring on county and local roadways within Montgomery County, as collected via the Automated Crash Reporting System (ACRS) of the Maryland State Police, and reported by the Montgomery County Police, Gaithersburg Police, Rockville Police, or the Maryland-National Capital Park Police.</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Please note that these collision reports are based on preliminary information supplied to the Police Department by the reporting parties. Therefore, the collision data available on this web page may reflect:</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-Information not yet verified by further investigation</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-Information that may include verified and unverified collision data</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-Preliminary collision classifications may be changed at a later date based upon further investigation</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-Information may include mechanical or human error</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This dataset can be joined with the other 2 Crash Reporting datasets (see URLs below) by the State Report Number.</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 Crash Reporting - Drivers Data at </a:t>
            </a:r>
            <a:r>
              <a:rPr lang="en-US" sz="1200" kern="1200" dirty="0">
                <a:solidFill>
                  <a:schemeClr val="tx1"/>
                </a:solidFill>
                <a:effectLst/>
                <a:latin typeface="+mn-lt"/>
                <a:ea typeface="+mn-ea"/>
                <a:cs typeface="+mn-cs"/>
                <a:hlinkClick r:id="rId3"/>
              </a:rPr>
              <a:t>https://data.montgomerycountymd.gov/Public-Safety/Crash-Reporting-Drivers-Data/mmzv-x632</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 Crash Reporting - Non-Motorists Data at </a:t>
            </a:r>
            <a:r>
              <a:rPr lang="en-US" sz="1200" kern="1200" dirty="0">
                <a:solidFill>
                  <a:schemeClr val="tx1"/>
                </a:solidFill>
                <a:effectLst/>
                <a:latin typeface="+mn-lt"/>
                <a:ea typeface="+mn-ea"/>
                <a:cs typeface="+mn-cs"/>
                <a:hlinkClick r:id="rId4"/>
              </a:rPr>
              <a:t>https://data.montgomerycountymd.gov/Public-Safety/Crash-Reporting-Non-Motorists-Data/n7fk-dce5</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Update Frequency : Weekly</a:t>
            </a:r>
          </a:p>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9</a:t>
            </a:fld>
            <a:endParaRPr lang="en-US" dirty="0"/>
          </a:p>
        </p:txBody>
      </p:sp>
    </p:spTree>
    <p:extLst>
      <p:ext uri="{BB962C8B-B14F-4D97-AF65-F5344CB8AC3E}">
        <p14:creationId xmlns:p14="http://schemas.microsoft.com/office/powerpoint/2010/main" val="24134037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pPr>
            <a:r>
              <a:rPr lang="en-US" dirty="0"/>
              <a:t>RFE(Recursive Feature Elimination): Recursively eliminates the features which does not in target variable values</a:t>
            </a:r>
          </a:p>
          <a:p>
            <a:pPr>
              <a:lnSpc>
                <a:spcPct val="90000"/>
              </a:lnSpc>
            </a:pPr>
            <a:r>
              <a:rPr lang="en-US" dirty="0"/>
              <a:t>SelectKBest: provides the k best features by performing various statistical tests i.e., chi squared computation between two non-negative features</a:t>
            </a:r>
          </a:p>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11</a:t>
            </a:fld>
            <a:endParaRPr lang="en-US" dirty="0"/>
          </a:p>
        </p:txBody>
      </p:sp>
    </p:spTree>
    <p:extLst>
      <p:ext uri="{BB962C8B-B14F-4D97-AF65-F5344CB8AC3E}">
        <p14:creationId xmlns:p14="http://schemas.microsoft.com/office/powerpoint/2010/main" val="29761260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10/30/2020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494798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10/30/2020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3455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8FF70A8-1D13-4657-95F0-A9EA54967B8D}" type="datetime1">
              <a:rPr lang="en-US" smtClean="0"/>
              <a:t>10/30/2020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15321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10/30/2020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78204242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10/30/2020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248424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9079DC3-C9B5-499E-9140-0DC28B7074E2}" type="datetime1">
              <a:rPr lang="en-US" smtClean="0"/>
              <a:t>10/30/2020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008024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0BB33EA-E472-4D22-9C03-A9C14AA21CED}" type="datetime1">
              <a:rPr lang="en-US" smtClean="0"/>
              <a:t>10/30/2020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12714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10/30/2020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641501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10/30/2020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5142435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3C55A3C-5767-4844-A0A3-83778C2E5409}" type="datetime1">
              <a:rPr lang="en-US" smtClean="0"/>
              <a:t>10/30/2020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75365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10/30/2020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533625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10/30/2020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52355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10/30/2020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429662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A143DE9B-B678-4EFB-BB7D-A4370204A0B0}" type="datetime1">
              <a:rPr lang="en-US" smtClean="0"/>
              <a:t>10/30/2020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1598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68812DA-F765-4142-A6A3-A8ED7235E082}" type="datetime1">
              <a:rPr lang="en-US" smtClean="0"/>
              <a:t>10/30/2020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0039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E0277FD-7DE6-41D4-930D-AC99F5AFE54E}" type="datetime1">
              <a:rPr lang="en-US" smtClean="0"/>
              <a:t>10/30/2020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687513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10/30/2020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62166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73ED0CC-082F-4160-86E5-0D6041F12778}" type="datetime1">
              <a:rPr lang="en-US" smtClean="0"/>
              <a:t>10/30/2020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169952812"/>
      </p:ext>
    </p:extLst>
  </p:cSld>
  <p:clrMap bg1="dk1" tx1="lt1" bg2="dk2" tx2="lt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2.xml.rels><?xml version="1.0" encoding="UTF-8" standalone="yes"?>
<Relationships xmlns="http://schemas.openxmlformats.org/package/2006/relationships"><Relationship Id="rId8" Type="http://schemas.openxmlformats.org/officeDocument/2006/relationships/hyperlink" Target="https://github.com/ylu2md/DS606" TargetMode="External"/><Relationship Id="rId3" Type="http://schemas.openxmlformats.org/officeDocument/2006/relationships/image" Target="../media/image2.png"/><Relationship Id="rId7"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diagramColors" Target="../diagrams/colors1.xml"/><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diagramQuickStyle" Target="../diagrams/quickStyle1.xml"/><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4.png"/><Relationship Id="rId11" Type="http://schemas.openxmlformats.org/officeDocument/2006/relationships/diagramLayout" Target="../diagrams/layout1.xml"/><Relationship Id="rId5" Type="http://schemas.openxmlformats.org/officeDocument/2006/relationships/image" Target="../media/image3.png"/><Relationship Id="rId10" Type="http://schemas.openxmlformats.org/officeDocument/2006/relationships/diagramData" Target="../diagrams/data1.xml"/><Relationship Id="rId4" Type="http://schemas.openxmlformats.org/officeDocument/2006/relationships/image" Target="../media/image2.png"/><Relationship Id="rId9" Type="http://schemas.openxmlformats.org/officeDocument/2006/relationships/image" Target="../media/image12.png"/><Relationship Id="rId14" Type="http://schemas.microsoft.com/office/2007/relationships/diagramDrawing" Target="../diagrams/drawing1.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notesSlide" Target="../notesSlides/notesSlide5.xml"/><Relationship Id="rId7" Type="http://schemas.openxmlformats.org/officeDocument/2006/relationships/image" Target="../media/image4.png"/><Relationship Id="rId2" Type="http://schemas.openxmlformats.org/officeDocument/2006/relationships/slideLayout" Target="../slideLayouts/slideLayout4.xml"/><Relationship Id="rId1" Type="http://schemas.openxmlformats.org/officeDocument/2006/relationships/tags" Target="../tags/tag2.xml"/><Relationship Id="rId6" Type="http://schemas.openxmlformats.org/officeDocument/2006/relationships/image" Target="../media/image3.png"/><Relationship Id="rId11" Type="http://schemas.openxmlformats.org/officeDocument/2006/relationships/image" Target="../media/image16.png"/><Relationship Id="rId5" Type="http://schemas.openxmlformats.org/officeDocument/2006/relationships/image" Target="../media/image2.png"/><Relationship Id="rId10" Type="http://schemas.openxmlformats.org/officeDocument/2006/relationships/image" Target="../media/image15.png"/><Relationship Id="rId4" Type="http://schemas.openxmlformats.org/officeDocument/2006/relationships/image" Target="../media/image1.jpeg"/><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picture containing sitting, large, air, flying&#10;&#10;Description automatically generated">
            <a:extLst>
              <a:ext uri="{FF2B5EF4-FFF2-40B4-BE49-F238E27FC236}">
                <a16:creationId xmlns:a16="http://schemas.microsoft.com/office/drawing/2014/main" id="{F4529E11-D976-41B9-9DF9-62A50BAC2ABC}"/>
              </a:ext>
            </a:extLst>
          </p:cNvPr>
          <p:cNvPicPr>
            <a:picLocks noChangeAspect="1"/>
          </p:cNvPicPr>
          <p:nvPr/>
        </p:nvPicPr>
        <p:blipFill rotWithShape="1">
          <a:blip r:embed="rId3">
            <a:alphaModFix amt="40000"/>
          </a:blip>
          <a:srcRect l="23160" r="10618"/>
          <a:stretch/>
        </p:blipFill>
        <p:spPr>
          <a:xfrm>
            <a:off x="-609579" y="-342889"/>
            <a:ext cx="13411178" cy="7543789"/>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1154955" y="1017142"/>
            <a:ext cx="8825658" cy="3081133"/>
          </a:xfrm>
        </p:spPr>
        <p:txBody>
          <a:bodyPr>
            <a:normAutofit/>
          </a:bodyPr>
          <a:lstStyle/>
          <a:p>
            <a:pPr>
              <a:lnSpc>
                <a:spcPct val="90000"/>
              </a:lnSpc>
            </a:pPr>
            <a:r>
              <a:rPr lang="en-US" sz="3400" b="1" dirty="0">
                <a:solidFill>
                  <a:schemeClr val="tx1"/>
                </a:solidFill>
              </a:rPr>
              <a:t>A Review for Traffic Safety in Montgomery County, MD</a:t>
            </a:r>
            <a:br>
              <a:rPr lang="en-US" sz="3400" b="1" dirty="0">
                <a:solidFill>
                  <a:schemeClr val="tx1"/>
                </a:solidFill>
              </a:rPr>
            </a:br>
            <a:br>
              <a:rPr lang="en-US" sz="3400" b="1" dirty="0">
                <a:solidFill>
                  <a:schemeClr val="tx1"/>
                </a:solidFill>
              </a:rPr>
            </a:br>
            <a:r>
              <a:rPr lang="en-US" sz="3400" b="1" dirty="0">
                <a:solidFill>
                  <a:schemeClr val="tx1"/>
                </a:solidFill>
              </a:rPr>
              <a:t>- Vehicle Collisions Data Visualization and Analysis</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1154955" y="5157626"/>
            <a:ext cx="3992398" cy="1067545"/>
          </a:xfrm>
        </p:spPr>
        <p:txBody>
          <a:bodyPr>
            <a:normAutofit/>
          </a:bodyPr>
          <a:lstStyle/>
          <a:p>
            <a:pPr>
              <a:lnSpc>
                <a:spcPct val="90000"/>
              </a:lnSpc>
            </a:pPr>
            <a:r>
              <a:rPr lang="en-US" sz="1600" b="1" cap="none" dirty="0">
                <a:solidFill>
                  <a:schemeClr val="tx1"/>
                </a:solidFill>
                <a:latin typeface="+mn-lt"/>
              </a:rPr>
              <a:t>Yanmin lu</a:t>
            </a:r>
          </a:p>
          <a:p>
            <a:pPr>
              <a:lnSpc>
                <a:spcPct val="90000"/>
              </a:lnSpc>
            </a:pPr>
            <a:r>
              <a:rPr lang="en-US" sz="1600" b="1" cap="none" dirty="0">
                <a:solidFill>
                  <a:schemeClr val="tx1"/>
                </a:solidFill>
                <a:latin typeface="+mn-lt"/>
              </a:rPr>
              <a:t>Deliverable 2</a:t>
            </a:r>
          </a:p>
          <a:p>
            <a:pPr>
              <a:lnSpc>
                <a:spcPct val="90000"/>
              </a:lnSpc>
            </a:pPr>
            <a:r>
              <a:rPr lang="en-US" sz="1600" b="1" cap="none" dirty="0">
                <a:solidFill>
                  <a:schemeClr val="tx1"/>
                </a:solidFill>
                <a:latin typeface="+mn-lt"/>
              </a:rPr>
              <a:t>Data 606 Fall 2020</a:t>
            </a:r>
          </a:p>
        </p:txBody>
      </p:sp>
    </p:spTree>
    <p:extLst>
      <p:ext uri="{BB962C8B-B14F-4D97-AF65-F5344CB8AC3E}">
        <p14:creationId xmlns:p14="http://schemas.microsoft.com/office/powerpoint/2010/main" val="4167884232"/>
      </p:ext>
    </p:extLst>
  </p:cSld>
  <p:clrMapOvr>
    <a:masterClrMapping/>
  </p:clrMapOvr>
  <mc:AlternateContent xmlns:mc="http://schemas.openxmlformats.org/markup-compatibility/2006" xmlns:p14="http://schemas.microsoft.com/office/powerpoint/2010/main">
    <mc:Choice Requires="p14">
      <p:transition spd="slow" p14:dur="2000" advTm="17351"/>
    </mc:Choice>
    <mc:Fallback xmlns="">
      <p:transition spd="slow" advTm="1735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98D38-62DE-4FEE-A0A1-4399E66DA7A4}"/>
              </a:ext>
            </a:extLst>
          </p:cNvPr>
          <p:cNvSpPr>
            <a:spLocks noGrp="1"/>
          </p:cNvSpPr>
          <p:nvPr>
            <p:ph type="title"/>
          </p:nvPr>
        </p:nvSpPr>
        <p:spPr/>
        <p:txBody>
          <a:bodyPr/>
          <a:lstStyle/>
          <a:p>
            <a:r>
              <a:rPr lang="en-US" dirty="0"/>
              <a:t>Crashes on Heatmap</a:t>
            </a:r>
          </a:p>
        </p:txBody>
      </p:sp>
      <p:sp>
        <p:nvSpPr>
          <p:cNvPr id="3" name="Text Placeholder 2">
            <a:extLst>
              <a:ext uri="{FF2B5EF4-FFF2-40B4-BE49-F238E27FC236}">
                <a16:creationId xmlns:a16="http://schemas.microsoft.com/office/drawing/2014/main" id="{0E1C54AF-EF19-4C92-8D06-69C0472A201F}"/>
              </a:ext>
            </a:extLst>
          </p:cNvPr>
          <p:cNvSpPr>
            <a:spLocks noGrp="1"/>
          </p:cNvSpPr>
          <p:nvPr>
            <p:ph type="body" idx="1"/>
          </p:nvPr>
        </p:nvSpPr>
        <p:spPr>
          <a:xfrm>
            <a:off x="776742" y="1616869"/>
            <a:ext cx="4396338" cy="576262"/>
          </a:xfrm>
        </p:spPr>
        <p:txBody>
          <a:bodyPr/>
          <a:lstStyle/>
          <a:p>
            <a:r>
              <a:rPr lang="en-US" dirty="0"/>
              <a:t>Incidents Map</a:t>
            </a:r>
          </a:p>
        </p:txBody>
      </p:sp>
      <p:sp>
        <p:nvSpPr>
          <p:cNvPr id="5" name="Text Placeholder 4">
            <a:extLst>
              <a:ext uri="{FF2B5EF4-FFF2-40B4-BE49-F238E27FC236}">
                <a16:creationId xmlns:a16="http://schemas.microsoft.com/office/drawing/2014/main" id="{20F40DD7-1984-4602-B506-28B2E74B64E7}"/>
              </a:ext>
            </a:extLst>
          </p:cNvPr>
          <p:cNvSpPr>
            <a:spLocks noGrp="1"/>
          </p:cNvSpPr>
          <p:nvPr>
            <p:ph type="body" sz="quarter" idx="3"/>
          </p:nvPr>
        </p:nvSpPr>
        <p:spPr>
          <a:xfrm>
            <a:off x="5785126" y="1616869"/>
            <a:ext cx="4396339" cy="576262"/>
          </a:xfrm>
        </p:spPr>
        <p:txBody>
          <a:bodyPr/>
          <a:lstStyle/>
          <a:p>
            <a:r>
              <a:rPr lang="en-US" dirty="0"/>
              <a:t>Fatal Crash Map </a:t>
            </a:r>
          </a:p>
        </p:txBody>
      </p:sp>
      <p:pic>
        <p:nvPicPr>
          <p:cNvPr id="8" name="Content Placeholder 7">
            <a:extLst>
              <a:ext uri="{FF2B5EF4-FFF2-40B4-BE49-F238E27FC236}">
                <a16:creationId xmlns:a16="http://schemas.microsoft.com/office/drawing/2014/main" id="{F3E91100-1450-4694-B0D8-709B54603C60}"/>
              </a:ext>
            </a:extLst>
          </p:cNvPr>
          <p:cNvPicPr>
            <a:picLocks noGrp="1"/>
          </p:cNvPicPr>
          <p:nvPr>
            <p:ph sz="quarter" idx="4"/>
          </p:nvPr>
        </p:nvPicPr>
        <p:blipFill>
          <a:blip r:embed="rId2"/>
          <a:stretch>
            <a:fillRect/>
          </a:stretch>
        </p:blipFill>
        <p:spPr>
          <a:xfrm>
            <a:off x="5939757" y="2311321"/>
            <a:ext cx="4680345" cy="3146343"/>
          </a:xfrm>
          <a:prstGeom prst="rect">
            <a:avLst/>
          </a:prstGeom>
        </p:spPr>
      </p:pic>
      <p:pic>
        <p:nvPicPr>
          <p:cNvPr id="7" name="Picture 6">
            <a:extLst>
              <a:ext uri="{FF2B5EF4-FFF2-40B4-BE49-F238E27FC236}">
                <a16:creationId xmlns:a16="http://schemas.microsoft.com/office/drawing/2014/main" id="{616697CF-542F-4D4C-8EED-28A0E43A2AF8}"/>
              </a:ext>
            </a:extLst>
          </p:cNvPr>
          <p:cNvPicPr/>
          <p:nvPr/>
        </p:nvPicPr>
        <p:blipFill>
          <a:blip r:embed="rId3"/>
          <a:stretch>
            <a:fillRect/>
          </a:stretch>
        </p:blipFill>
        <p:spPr>
          <a:xfrm>
            <a:off x="776741" y="2311321"/>
            <a:ext cx="4396337" cy="3146343"/>
          </a:xfrm>
          <a:prstGeom prst="rect">
            <a:avLst/>
          </a:prstGeom>
        </p:spPr>
      </p:pic>
      <p:sp>
        <p:nvSpPr>
          <p:cNvPr id="17" name="Rectangle 16">
            <a:extLst>
              <a:ext uri="{FF2B5EF4-FFF2-40B4-BE49-F238E27FC236}">
                <a16:creationId xmlns:a16="http://schemas.microsoft.com/office/drawing/2014/main" id="{688CE88A-7F36-43C1-BBCC-D541D0918B62}"/>
              </a:ext>
            </a:extLst>
          </p:cNvPr>
          <p:cNvSpPr/>
          <p:nvPr/>
        </p:nvSpPr>
        <p:spPr>
          <a:xfrm>
            <a:off x="776741" y="5575854"/>
            <a:ext cx="9843361" cy="830997"/>
          </a:xfrm>
          <a:prstGeom prst="rect">
            <a:avLst/>
          </a:prstGeom>
        </p:spPr>
        <p:txBody>
          <a:bodyPr wrap="square">
            <a:spAutoFit/>
          </a:bodyPr>
          <a:lstStyle/>
          <a:p>
            <a:pPr algn="r" fontAlgn="ctr"/>
            <a:r>
              <a:rPr lang="en-US" sz="1600" dirty="0"/>
              <a:t>The Most Fatal Crashes happened:</a:t>
            </a:r>
          </a:p>
          <a:p>
            <a:pPr marL="285750" indent="-285750" algn="r" fontAlgn="ctr">
              <a:buFont typeface="Arial" panose="020B0604020202020204" pitchFamily="34" charset="0"/>
              <a:buChar char="•"/>
            </a:pPr>
            <a:r>
              <a:rPr lang="en-US" sz="1600" dirty="0"/>
              <a:t>Montrose Parkway/East Jefferson Street (11)</a:t>
            </a:r>
          </a:p>
          <a:p>
            <a:pPr marL="285750" indent="-285750" algn="r" fontAlgn="ctr">
              <a:buFont typeface="Arial" panose="020B0604020202020204" pitchFamily="34" charset="0"/>
              <a:buChar char="•"/>
            </a:pPr>
            <a:r>
              <a:rPr lang="en-US" sz="1600" dirty="0"/>
              <a:t>I 495/Connecticut Avenue (6)</a:t>
            </a:r>
          </a:p>
        </p:txBody>
      </p:sp>
    </p:spTree>
    <p:extLst>
      <p:ext uri="{BB962C8B-B14F-4D97-AF65-F5344CB8AC3E}">
        <p14:creationId xmlns:p14="http://schemas.microsoft.com/office/powerpoint/2010/main" val="874592093"/>
      </p:ext>
    </p:extLst>
  </p:cSld>
  <p:clrMapOvr>
    <a:masterClrMapping/>
  </p:clrMapOvr>
  <mc:AlternateContent xmlns:mc="http://schemas.openxmlformats.org/markup-compatibility/2006" xmlns:p14="http://schemas.microsoft.com/office/powerpoint/2010/main">
    <mc:Choice Requires="p14">
      <p:transition spd="slow" p14:dur="2000" advTm="47940"/>
    </mc:Choice>
    <mc:Fallback xmlns="">
      <p:transition spd="slow" advTm="4794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D00F6BFC-C728-4E8A-A489-AEBE3DE67297}"/>
              </a:ext>
            </a:extLst>
          </p:cNvPr>
          <p:cNvSpPr/>
          <p:nvPr/>
        </p:nvSpPr>
        <p:spPr>
          <a:xfrm>
            <a:off x="648930" y="878541"/>
            <a:ext cx="6188190" cy="1373046"/>
          </a:xfrm>
          <a:prstGeom prst="rect">
            <a:avLst/>
          </a:prstGeom>
        </p:spPr>
        <p:txBody>
          <a:bodyPr vert="horz" lIns="91440" tIns="45720" rIns="91440" bIns="45720" rtlCol="0" anchor="t">
            <a:normAutofit/>
          </a:bodyPr>
          <a:lstStyle/>
          <a:p>
            <a:pPr>
              <a:spcBef>
                <a:spcPct val="0"/>
              </a:spcBef>
              <a:spcAft>
                <a:spcPts val="600"/>
              </a:spcAft>
            </a:pPr>
            <a:r>
              <a:rPr lang="en-US" sz="4200" dirty="0">
                <a:solidFill>
                  <a:srgbClr val="EBEBEB"/>
                </a:solidFill>
                <a:latin typeface="+mj-lt"/>
                <a:ea typeface="+mj-ea"/>
                <a:cs typeface="+mj-cs"/>
              </a:rPr>
              <a:t>Brief Introduction of the Model</a:t>
            </a:r>
          </a:p>
        </p:txBody>
      </p:sp>
      <p:sp>
        <p:nvSpPr>
          <p:cNvPr id="3" name="Content Placeholder 2">
            <a:extLst>
              <a:ext uri="{FF2B5EF4-FFF2-40B4-BE49-F238E27FC236}">
                <a16:creationId xmlns:a16="http://schemas.microsoft.com/office/drawing/2014/main" id="{F1E17DD9-F28D-4212-834C-7C969C58FED4}"/>
              </a:ext>
            </a:extLst>
          </p:cNvPr>
          <p:cNvSpPr>
            <a:spLocks noGrp="1"/>
          </p:cNvSpPr>
          <p:nvPr>
            <p:ph idx="1"/>
          </p:nvPr>
        </p:nvSpPr>
        <p:spPr>
          <a:xfrm>
            <a:off x="648930" y="2438400"/>
            <a:ext cx="6188189" cy="3785419"/>
          </a:xfrm>
        </p:spPr>
        <p:txBody>
          <a:bodyPr vert="horz" lIns="91440" tIns="45720" rIns="91440" bIns="45720" rtlCol="0">
            <a:normAutofit/>
          </a:bodyPr>
          <a:lstStyle/>
          <a:p>
            <a:pPr marL="0" indent="0"/>
            <a:endParaRPr lang="en-US" dirty="0">
              <a:solidFill>
                <a:srgbClr val="FFFFFF"/>
              </a:solidFill>
            </a:endParaRPr>
          </a:p>
          <a:p>
            <a:pPr marL="0" indent="0"/>
            <a:r>
              <a:rPr lang="en-US" dirty="0">
                <a:solidFill>
                  <a:srgbClr val="FFFFFF"/>
                </a:solidFill>
              </a:rPr>
              <a:t> Logistic Regression</a:t>
            </a:r>
          </a:p>
          <a:p>
            <a:pPr marL="0" indent="0"/>
            <a:r>
              <a:rPr lang="en-US" dirty="0">
                <a:solidFill>
                  <a:srgbClr val="FFFFFF"/>
                </a:solidFill>
              </a:rPr>
              <a:t> Random Forest </a:t>
            </a:r>
          </a:p>
          <a:p>
            <a:pPr marL="0" indent="0"/>
            <a:r>
              <a:rPr lang="en-US" dirty="0">
                <a:solidFill>
                  <a:srgbClr val="FFFFFF"/>
                </a:solidFill>
              </a:rPr>
              <a:t> SVM</a:t>
            </a:r>
          </a:p>
          <a:p>
            <a:endParaRPr lang="en-US" dirty="0">
              <a:solidFill>
                <a:srgbClr val="FFFFFF"/>
              </a:solidFill>
            </a:endParaRPr>
          </a:p>
        </p:txBody>
      </p:sp>
      <p:sp>
        <p:nvSpPr>
          <p:cNvPr id="20"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dirty="0"/>
          </a:p>
        </p:txBody>
      </p:sp>
      <p:pic>
        <p:nvPicPr>
          <p:cNvPr id="7" name="Picture 6">
            <a:extLst>
              <a:ext uri="{FF2B5EF4-FFF2-40B4-BE49-F238E27FC236}">
                <a16:creationId xmlns:a16="http://schemas.microsoft.com/office/drawing/2014/main" id="{5ECEE8E2-ABF3-4B1E-A4E9-123B122587D4}"/>
              </a:ext>
            </a:extLst>
          </p:cNvPr>
          <p:cNvPicPr>
            <a:picLocks noChangeAspect="1"/>
          </p:cNvPicPr>
          <p:nvPr/>
        </p:nvPicPr>
        <p:blipFill rotWithShape="1">
          <a:blip r:embed="rId4"/>
          <a:srcRect l="31762" r="19206" b="-1"/>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Tree>
    <p:extLst>
      <p:ext uri="{BB962C8B-B14F-4D97-AF65-F5344CB8AC3E}">
        <p14:creationId xmlns:p14="http://schemas.microsoft.com/office/powerpoint/2010/main" val="1358774582"/>
      </p:ext>
    </p:extLst>
  </p:cSld>
  <p:clrMapOvr>
    <a:masterClrMapping/>
  </p:clrMapOvr>
  <mc:AlternateContent xmlns:mc="http://schemas.openxmlformats.org/markup-compatibility/2006" xmlns:p14="http://schemas.microsoft.com/office/powerpoint/2010/main">
    <mc:Choice Requires="p14">
      <p:transition spd="slow" p14:dur="2000" advTm="47767"/>
    </mc:Choice>
    <mc:Fallback xmlns="">
      <p:transition spd="slow" advTm="47767"/>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Picture 4" descr="A close up of a map&#10;&#10;Description automatically generated">
            <a:extLst>
              <a:ext uri="{FF2B5EF4-FFF2-40B4-BE49-F238E27FC236}">
                <a16:creationId xmlns:a16="http://schemas.microsoft.com/office/drawing/2014/main" id="{8F62A125-7086-4BF2-A61C-CC101B30EFE9}"/>
              </a:ext>
            </a:extLst>
          </p:cNvPr>
          <p:cNvPicPr>
            <a:picLocks noChangeAspect="1"/>
          </p:cNvPicPr>
          <p:nvPr/>
        </p:nvPicPr>
        <p:blipFill rotWithShape="1">
          <a:blip r:embed="rId7"/>
          <a:srcRect l="2860" r="2" b="2"/>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22"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dirty="0">
              <a:solidFill>
                <a:schemeClr val="tx1"/>
              </a:solidFill>
            </a:endParaRPr>
          </a:p>
        </p:txBody>
      </p:sp>
      <p:sp>
        <p:nvSpPr>
          <p:cNvPr id="24" name="Freeform: Shape 23">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06EDADA-EB24-44F3-A761-D9336941C8F5}"/>
              </a:ext>
            </a:extLst>
          </p:cNvPr>
          <p:cNvSpPr>
            <a:spLocks noGrp="1"/>
          </p:cNvSpPr>
          <p:nvPr>
            <p:ph type="title"/>
          </p:nvPr>
        </p:nvSpPr>
        <p:spPr>
          <a:xfrm>
            <a:off x="636916" y="4854346"/>
            <a:ext cx="10407602" cy="868026"/>
          </a:xfrm>
        </p:spPr>
        <p:txBody>
          <a:bodyPr vert="horz" lIns="91440" tIns="45720" rIns="91440" bIns="45720" rtlCol="0" anchor="b">
            <a:normAutofit/>
          </a:bodyPr>
          <a:lstStyle/>
          <a:p>
            <a:r>
              <a:rPr lang="en-US" sz="2400" dirty="0">
                <a:solidFill>
                  <a:srgbClr val="EBEBEB"/>
                </a:solidFill>
              </a:rPr>
              <a:t>Link to my repository</a:t>
            </a:r>
          </a:p>
        </p:txBody>
      </p:sp>
      <p:sp>
        <p:nvSpPr>
          <p:cNvPr id="3" name="Content Placeholder 2">
            <a:extLst>
              <a:ext uri="{FF2B5EF4-FFF2-40B4-BE49-F238E27FC236}">
                <a16:creationId xmlns:a16="http://schemas.microsoft.com/office/drawing/2014/main" id="{4D4CBC4D-E116-4AFD-8677-536AF98421EE}"/>
              </a:ext>
            </a:extLst>
          </p:cNvPr>
          <p:cNvSpPr>
            <a:spLocks noGrp="1"/>
          </p:cNvSpPr>
          <p:nvPr>
            <p:ph idx="1"/>
          </p:nvPr>
        </p:nvSpPr>
        <p:spPr>
          <a:xfrm>
            <a:off x="636917" y="5722374"/>
            <a:ext cx="10407602" cy="487924"/>
          </a:xfrm>
        </p:spPr>
        <p:txBody>
          <a:bodyPr vert="horz" lIns="91440" tIns="45720" rIns="91440" bIns="45720" rtlCol="0" anchor="t">
            <a:normAutofit/>
          </a:bodyPr>
          <a:lstStyle/>
          <a:p>
            <a:pPr marL="0" indent="0">
              <a:buNone/>
            </a:pPr>
            <a:r>
              <a:rPr lang="en-US" dirty="0">
                <a:solidFill>
                  <a:schemeClr val="tx2">
                    <a:lumMod val="40000"/>
                    <a:lumOff val="60000"/>
                  </a:schemeClr>
                </a:solidFill>
                <a:hlinkClick r:id="rId8">
                  <a:extLst>
                    <a:ext uri="{A12FA001-AC4F-418D-AE19-62706E023703}">
                      <ahyp:hlinkClr xmlns:ahyp="http://schemas.microsoft.com/office/drawing/2018/hyperlinkcolor" val="tx"/>
                    </a:ext>
                  </a:extLst>
                </a:hlinkClick>
              </a:rPr>
              <a:t>https://github.com/ylu2md/ds606</a:t>
            </a:r>
            <a:endParaRPr lang="en-US" dirty="0">
              <a:solidFill>
                <a:schemeClr val="tx2">
                  <a:lumMod val="40000"/>
                  <a:lumOff val="60000"/>
                </a:schemeClr>
              </a:solidFill>
            </a:endParaRPr>
          </a:p>
        </p:txBody>
      </p:sp>
    </p:spTree>
    <p:extLst>
      <p:ext uri="{BB962C8B-B14F-4D97-AF65-F5344CB8AC3E}">
        <p14:creationId xmlns:p14="http://schemas.microsoft.com/office/powerpoint/2010/main" val="2508668564"/>
      </p:ext>
    </p:extLst>
  </p:cSld>
  <p:clrMapOvr>
    <a:masterClrMapping/>
  </p:clrMapOvr>
  <mc:AlternateContent xmlns:mc="http://schemas.openxmlformats.org/markup-compatibility/2006" xmlns:p14="http://schemas.microsoft.com/office/powerpoint/2010/main">
    <mc:Choice Requires="p14">
      <p:transition spd="slow" p14:dur="2000" advTm="8750"/>
    </mc:Choice>
    <mc:Fallback xmlns="">
      <p:transition spd="slow" advTm="875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19"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useBgFill="1">
        <p:nvSpPr>
          <p:cNvPr id="21"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11391418-AF6B-4215-AA83-038EFED0B869}"/>
              </a:ext>
            </a:extLst>
          </p:cNvPr>
          <p:cNvSpPr>
            <a:spLocks noGrp="1"/>
          </p:cNvSpPr>
          <p:nvPr>
            <p:ph type="title"/>
          </p:nvPr>
        </p:nvSpPr>
        <p:spPr>
          <a:xfrm>
            <a:off x="1103312" y="452718"/>
            <a:ext cx="8947522" cy="1400530"/>
          </a:xfrm>
        </p:spPr>
        <p:txBody>
          <a:bodyPr anchor="ctr">
            <a:normAutofit/>
          </a:bodyPr>
          <a:lstStyle/>
          <a:p>
            <a:r>
              <a:rPr lang="en-US" dirty="0">
                <a:solidFill>
                  <a:srgbClr val="FFFFFF"/>
                </a:solidFill>
              </a:rPr>
              <a:t>EDA Pre-processing</a:t>
            </a:r>
          </a:p>
        </p:txBody>
      </p:sp>
      <p:sp>
        <p:nvSpPr>
          <p:cNvPr id="3" name="Content Placeholder 2">
            <a:extLst>
              <a:ext uri="{FF2B5EF4-FFF2-40B4-BE49-F238E27FC236}">
                <a16:creationId xmlns:a16="http://schemas.microsoft.com/office/drawing/2014/main" id="{A471CA8E-5E4D-46E2-9331-8E4AA3241966}"/>
              </a:ext>
            </a:extLst>
          </p:cNvPr>
          <p:cNvSpPr>
            <a:spLocks noGrp="1"/>
          </p:cNvSpPr>
          <p:nvPr>
            <p:ph idx="1"/>
          </p:nvPr>
        </p:nvSpPr>
        <p:spPr>
          <a:xfrm>
            <a:off x="1102331" y="1963972"/>
            <a:ext cx="8947522" cy="4284427"/>
          </a:xfrm>
        </p:spPr>
        <p:txBody>
          <a:bodyPr>
            <a:normAutofit/>
          </a:bodyPr>
          <a:lstStyle/>
          <a:p>
            <a:pPr marL="0" indent="0">
              <a:lnSpc>
                <a:spcPct val="90000"/>
              </a:lnSpc>
              <a:buNone/>
            </a:pPr>
            <a:endParaRPr lang="en-US" sz="1400" dirty="0"/>
          </a:p>
          <a:p>
            <a:pPr marL="0" indent="0">
              <a:lnSpc>
                <a:spcPct val="90000"/>
              </a:lnSpc>
              <a:buNone/>
            </a:pPr>
            <a:endParaRPr lang="en-US" sz="1400" dirty="0"/>
          </a:p>
          <a:p>
            <a:pPr>
              <a:lnSpc>
                <a:spcPct val="150000"/>
              </a:lnSpc>
              <a:buClr>
                <a:schemeClr val="tx1"/>
              </a:buClr>
              <a:buFont typeface="Wingdings" panose="05000000000000000000" pitchFamily="2" charset="2"/>
              <a:buChar char="§"/>
            </a:pPr>
            <a:r>
              <a:rPr lang="en-US" altLang="zh-CN" dirty="0">
                <a:latin typeface="+mn-lt"/>
              </a:rPr>
              <a:t>Deal with m</a:t>
            </a:r>
            <a:r>
              <a:rPr lang="en-US" dirty="0">
                <a:latin typeface="+mn-lt"/>
              </a:rPr>
              <a:t>issing values</a:t>
            </a:r>
          </a:p>
          <a:p>
            <a:pPr>
              <a:lnSpc>
                <a:spcPct val="150000"/>
              </a:lnSpc>
              <a:buClr>
                <a:schemeClr val="tx1"/>
              </a:buClr>
              <a:buFont typeface="Wingdings" panose="05000000000000000000" pitchFamily="2" charset="2"/>
              <a:buChar char="§"/>
            </a:pPr>
            <a:r>
              <a:rPr lang="en-US" dirty="0">
                <a:latin typeface="+mn-lt"/>
              </a:rPr>
              <a:t>Merge three datasets into one fatal dataset</a:t>
            </a:r>
          </a:p>
          <a:p>
            <a:pPr>
              <a:lnSpc>
                <a:spcPct val="150000"/>
              </a:lnSpc>
              <a:buClr>
                <a:schemeClr val="tx1"/>
              </a:buClr>
              <a:buFont typeface="Wingdings" panose="05000000000000000000" pitchFamily="2" charset="2"/>
              <a:buChar char="§"/>
            </a:pPr>
            <a:r>
              <a:rPr lang="en-US" dirty="0">
                <a:latin typeface="+mn-lt"/>
              </a:rPr>
              <a:t>Use function to group values, e.g., Weather, Crash Time</a:t>
            </a:r>
          </a:p>
          <a:p>
            <a:pPr>
              <a:lnSpc>
                <a:spcPct val="150000"/>
              </a:lnSpc>
              <a:buClr>
                <a:schemeClr val="tx1"/>
              </a:buClr>
              <a:buFont typeface="Wingdings" panose="05000000000000000000" pitchFamily="2" charset="2"/>
              <a:buChar char="§"/>
            </a:pPr>
            <a:r>
              <a:rPr lang="en-US" dirty="0">
                <a:latin typeface="+mn-lt"/>
              </a:rPr>
              <a:t>Change categorical data to numerical type</a:t>
            </a:r>
          </a:p>
          <a:p>
            <a:pPr>
              <a:lnSpc>
                <a:spcPct val="150000"/>
              </a:lnSpc>
            </a:pPr>
            <a:endParaRPr lang="en-US" sz="1400" dirty="0">
              <a:latin typeface="+mn-lt"/>
            </a:endParaRPr>
          </a:p>
          <a:p>
            <a:pPr marL="0" indent="0">
              <a:lnSpc>
                <a:spcPct val="90000"/>
              </a:lnSpc>
              <a:buNone/>
            </a:pPr>
            <a:endParaRPr lang="en-US" sz="1400" dirty="0"/>
          </a:p>
        </p:txBody>
      </p:sp>
    </p:spTree>
    <p:extLst>
      <p:ext uri="{BB962C8B-B14F-4D97-AF65-F5344CB8AC3E}">
        <p14:creationId xmlns:p14="http://schemas.microsoft.com/office/powerpoint/2010/main" val="16143187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7369"/>
    </mc:Choice>
    <mc:Fallback xmlns="">
      <p:transition spd="slow" advTm="57369"/>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14F7B-8192-4B7B-9452-52FE2F3E0BDF}"/>
              </a:ext>
            </a:extLst>
          </p:cNvPr>
          <p:cNvSpPr>
            <a:spLocks noGrp="1"/>
          </p:cNvSpPr>
          <p:nvPr>
            <p:ph type="title"/>
          </p:nvPr>
        </p:nvSpPr>
        <p:spPr>
          <a:xfrm>
            <a:off x="646112" y="452718"/>
            <a:ext cx="4798176" cy="1400530"/>
          </a:xfrm>
        </p:spPr>
        <p:txBody>
          <a:bodyPr vert="horz" lIns="91440" tIns="45720" rIns="91440" bIns="45720" rtlCol="0">
            <a:normAutofit/>
          </a:bodyPr>
          <a:lstStyle/>
          <a:p>
            <a:pPr>
              <a:lnSpc>
                <a:spcPct val="90000"/>
              </a:lnSpc>
            </a:pPr>
            <a:r>
              <a:rPr lang="en-US" sz="2900" dirty="0"/>
              <a:t>During 2015 to 2020, Montgomery County averages:</a:t>
            </a:r>
          </a:p>
        </p:txBody>
      </p:sp>
      <p:sp>
        <p:nvSpPr>
          <p:cNvPr id="114" name="Rectangle 113">
            <a:extLst>
              <a:ext uri="{FF2B5EF4-FFF2-40B4-BE49-F238E27FC236}">
                <a16:creationId xmlns:a16="http://schemas.microsoft.com/office/drawing/2014/main" id="{4B2FADBD-4E00-4964-AC14-6618E8208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ounded Rectangle 24">
            <a:extLst>
              <a:ext uri="{FF2B5EF4-FFF2-40B4-BE49-F238E27FC236}">
                <a16:creationId xmlns:a16="http://schemas.microsoft.com/office/drawing/2014/main" id="{DAF34A11-3C81-4C72-8581-5258D3688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484632"/>
            <a:ext cx="5130204" cy="5739187"/>
          </a:xfrm>
          <a:prstGeom prst="roundRect">
            <a:avLst>
              <a:gd name="adj" fmla="val 0"/>
            </a:avLst>
          </a:prstGeom>
          <a:solidFill>
            <a:schemeClr val="tx1"/>
          </a:solidFill>
          <a:ln w="12700">
            <a:solidFill>
              <a:schemeClr val="tx2">
                <a:lumMod val="75000"/>
              </a:schemeClr>
            </a:solidFill>
          </a:ln>
          <a:effectLst>
            <a:outerShdw blurRad="50800" dist="50800" dir="5400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descr="Chart, bar chart&#10;&#10;Description automatically generated">
            <a:extLst>
              <a:ext uri="{FF2B5EF4-FFF2-40B4-BE49-F238E27FC236}">
                <a16:creationId xmlns:a16="http://schemas.microsoft.com/office/drawing/2014/main" id="{1CAEDF47-9EF3-4BA6-AB3B-82F1CF9179A8}"/>
              </a:ext>
            </a:extLst>
          </p:cNvPr>
          <p:cNvPicPr>
            <a:picLocks noChangeAspect="1"/>
          </p:cNvPicPr>
          <p:nvPr/>
        </p:nvPicPr>
        <p:blipFill>
          <a:blip r:embed="rId4"/>
          <a:stretch>
            <a:fillRect/>
          </a:stretch>
        </p:blipFill>
        <p:spPr>
          <a:xfrm>
            <a:off x="7057608" y="1208613"/>
            <a:ext cx="2005434" cy="1824944"/>
          </a:xfrm>
          <a:prstGeom prst="rect">
            <a:avLst/>
          </a:prstGeom>
          <a:effectLst/>
        </p:spPr>
      </p:pic>
      <p:pic>
        <p:nvPicPr>
          <p:cNvPr id="3" name="Picture 2" descr="Chart, bar chart&#10;&#10;Description automatically generated">
            <a:extLst>
              <a:ext uri="{FF2B5EF4-FFF2-40B4-BE49-F238E27FC236}">
                <a16:creationId xmlns:a16="http://schemas.microsoft.com/office/drawing/2014/main" id="{CF720C7A-C7FA-4216-B313-06072BEB5930}"/>
              </a:ext>
            </a:extLst>
          </p:cNvPr>
          <p:cNvPicPr>
            <a:picLocks noChangeAspect="1"/>
          </p:cNvPicPr>
          <p:nvPr/>
        </p:nvPicPr>
        <p:blipFill>
          <a:blip r:embed="rId5"/>
          <a:stretch>
            <a:fillRect/>
          </a:stretch>
        </p:blipFill>
        <p:spPr>
          <a:xfrm>
            <a:off x="9219245" y="1607192"/>
            <a:ext cx="2326517" cy="1192340"/>
          </a:xfrm>
          <a:prstGeom prst="rect">
            <a:avLst/>
          </a:prstGeom>
          <a:effectLst/>
        </p:spPr>
      </p:pic>
      <p:sp>
        <p:nvSpPr>
          <p:cNvPr id="118" name="Rectangle 117">
            <a:extLst>
              <a:ext uri="{FF2B5EF4-FFF2-40B4-BE49-F238E27FC236}">
                <a16:creationId xmlns:a16="http://schemas.microsoft.com/office/drawing/2014/main" id="{3F07583D-AB80-48A9-958E-B4480F8E03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2" name="Content Placeholder 31">
            <a:extLst>
              <a:ext uri="{FF2B5EF4-FFF2-40B4-BE49-F238E27FC236}">
                <a16:creationId xmlns:a16="http://schemas.microsoft.com/office/drawing/2014/main" id="{551951AA-0066-4A90-B57B-5CA182767558}"/>
              </a:ext>
            </a:extLst>
          </p:cNvPr>
          <p:cNvSpPr>
            <a:spLocks noGrp="1"/>
          </p:cNvSpPr>
          <p:nvPr>
            <p:ph idx="1"/>
          </p:nvPr>
        </p:nvSpPr>
        <p:spPr>
          <a:xfrm>
            <a:off x="645613" y="2061882"/>
            <a:ext cx="4798176" cy="3836893"/>
          </a:xfrm>
        </p:spPr>
        <p:txBody>
          <a:bodyPr>
            <a:normAutofit lnSpcReduction="10000"/>
          </a:bodyPr>
          <a:lstStyle/>
          <a:p>
            <a:pPr>
              <a:lnSpc>
                <a:spcPct val="90000"/>
              </a:lnSpc>
              <a:buFont typeface="Wingdings" panose="05000000000000000000" pitchFamily="2" charset="2"/>
              <a:buChar char="§"/>
            </a:pPr>
            <a:r>
              <a:rPr lang="en-US" dirty="0"/>
              <a:t>over 10,000 vehicle incidents every year; </a:t>
            </a:r>
          </a:p>
          <a:p>
            <a:pPr>
              <a:lnSpc>
                <a:spcPct val="90000"/>
              </a:lnSpc>
              <a:buFont typeface="Wingdings" panose="05000000000000000000" pitchFamily="2" charset="2"/>
              <a:buChar char="§"/>
            </a:pPr>
            <a:endParaRPr lang="en-US" dirty="0"/>
          </a:p>
          <a:p>
            <a:pPr>
              <a:lnSpc>
                <a:spcPct val="90000"/>
              </a:lnSpc>
              <a:buFont typeface="Wingdings" panose="05000000000000000000" pitchFamily="2" charset="2"/>
              <a:buChar char="§"/>
            </a:pPr>
            <a:r>
              <a:rPr lang="en-US" dirty="0"/>
              <a:t>Total 164 fatalities, averages around 30 per year;</a:t>
            </a:r>
          </a:p>
          <a:p>
            <a:pPr>
              <a:lnSpc>
                <a:spcPct val="90000"/>
              </a:lnSpc>
              <a:buFont typeface="Wingdings" panose="05000000000000000000" pitchFamily="2" charset="2"/>
              <a:buChar char="§"/>
            </a:pPr>
            <a:endParaRPr lang="en-US" dirty="0"/>
          </a:p>
          <a:p>
            <a:pPr>
              <a:lnSpc>
                <a:spcPct val="90000"/>
              </a:lnSpc>
              <a:buFont typeface="Wingdings" panose="05000000000000000000" pitchFamily="2" charset="2"/>
              <a:buChar char="§"/>
            </a:pPr>
            <a:r>
              <a:rPr lang="en-US" dirty="0"/>
              <a:t>Most cases are “Property Damage Crash(64.24%);</a:t>
            </a:r>
          </a:p>
          <a:p>
            <a:pPr>
              <a:lnSpc>
                <a:spcPct val="90000"/>
              </a:lnSpc>
              <a:buFont typeface="Wingdings" panose="05000000000000000000" pitchFamily="2" charset="2"/>
              <a:buChar char="§"/>
            </a:pPr>
            <a:endParaRPr lang="en-US" dirty="0"/>
          </a:p>
          <a:p>
            <a:pPr>
              <a:lnSpc>
                <a:spcPct val="90000"/>
              </a:lnSpc>
              <a:buFont typeface="Wingdings" panose="05000000000000000000" pitchFamily="2" charset="2"/>
              <a:buChar char="§"/>
            </a:pPr>
            <a:r>
              <a:rPr lang="en-US" dirty="0"/>
              <a:t>More than 90% of the incidents were at fault by Drivers. </a:t>
            </a:r>
          </a:p>
        </p:txBody>
      </p:sp>
      <p:pic>
        <p:nvPicPr>
          <p:cNvPr id="4" name="Picture 3">
            <a:extLst>
              <a:ext uri="{FF2B5EF4-FFF2-40B4-BE49-F238E27FC236}">
                <a16:creationId xmlns:a16="http://schemas.microsoft.com/office/drawing/2014/main" id="{3D2B983E-5EC1-430E-B52C-4BB680B8EB76}"/>
              </a:ext>
            </a:extLst>
          </p:cNvPr>
          <p:cNvPicPr>
            <a:picLocks noChangeAspect="1"/>
          </p:cNvPicPr>
          <p:nvPr/>
        </p:nvPicPr>
        <p:blipFill>
          <a:blip r:embed="rId6"/>
          <a:stretch>
            <a:fillRect/>
          </a:stretch>
        </p:blipFill>
        <p:spPr>
          <a:xfrm>
            <a:off x="7249251" y="3433713"/>
            <a:ext cx="1609348" cy="2307310"/>
          </a:xfrm>
          <a:prstGeom prst="rect">
            <a:avLst/>
          </a:prstGeom>
          <a:effectLst/>
        </p:spPr>
      </p:pic>
      <p:pic>
        <p:nvPicPr>
          <p:cNvPr id="19" name="Picture 18" descr="Chart, line chart&#10;&#10;Description automatically generated">
            <a:extLst>
              <a:ext uri="{FF2B5EF4-FFF2-40B4-BE49-F238E27FC236}">
                <a16:creationId xmlns:a16="http://schemas.microsoft.com/office/drawing/2014/main" id="{F5099086-7C83-4449-BA8B-D07B404BA409}"/>
              </a:ext>
            </a:extLst>
          </p:cNvPr>
          <p:cNvPicPr>
            <a:picLocks noChangeAspect="1"/>
          </p:cNvPicPr>
          <p:nvPr/>
        </p:nvPicPr>
        <p:blipFill>
          <a:blip r:embed="rId7"/>
          <a:stretch>
            <a:fillRect/>
          </a:stretch>
        </p:blipFill>
        <p:spPr>
          <a:xfrm>
            <a:off x="9242700" y="3433713"/>
            <a:ext cx="1955445" cy="2307310"/>
          </a:xfrm>
          <a:prstGeom prst="rect">
            <a:avLst/>
          </a:prstGeom>
          <a:effectLst/>
        </p:spPr>
      </p:pic>
      <p:sp>
        <p:nvSpPr>
          <p:cNvPr id="9" name="Rectangle 1">
            <a:extLst>
              <a:ext uri="{FF2B5EF4-FFF2-40B4-BE49-F238E27FC236}">
                <a16:creationId xmlns:a16="http://schemas.microsoft.com/office/drawing/2014/main" id="{8A14173E-17B4-498C-8F52-3F83DBBAC6B7}"/>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ustDataLst>
      <p:tags r:id="rId1"/>
    </p:custDataLst>
    <p:extLst>
      <p:ext uri="{BB962C8B-B14F-4D97-AF65-F5344CB8AC3E}">
        <p14:creationId xmlns:p14="http://schemas.microsoft.com/office/powerpoint/2010/main" val="20007401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68837">
        <p159:morph option="byObject"/>
      </p:transition>
    </mc:Choice>
    <mc:Fallback xmlns="">
      <p:transition spd="slow" advTm="68837">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17"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8"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useBgFill="1">
        <p:nvSpPr>
          <p:cNvPr id="19"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2ACD8223-1FEA-41F8-8980-3FA32A262EFB}"/>
              </a:ext>
            </a:extLst>
          </p:cNvPr>
          <p:cNvSpPr>
            <a:spLocks noGrp="1"/>
          </p:cNvSpPr>
          <p:nvPr>
            <p:ph type="title"/>
          </p:nvPr>
        </p:nvSpPr>
        <p:spPr>
          <a:xfrm>
            <a:off x="1103312" y="452718"/>
            <a:ext cx="8947522" cy="1400530"/>
          </a:xfrm>
        </p:spPr>
        <p:txBody>
          <a:bodyPr anchor="ctr">
            <a:normAutofit/>
          </a:bodyPr>
          <a:lstStyle/>
          <a:p>
            <a:r>
              <a:rPr lang="en-US" dirty="0">
                <a:solidFill>
                  <a:srgbClr val="FFFFFF"/>
                </a:solidFill>
              </a:rPr>
              <a:t>EDA Results and Discussions</a:t>
            </a:r>
          </a:p>
        </p:txBody>
      </p:sp>
      <p:sp>
        <p:nvSpPr>
          <p:cNvPr id="3" name="Content Placeholder 2">
            <a:extLst>
              <a:ext uri="{FF2B5EF4-FFF2-40B4-BE49-F238E27FC236}">
                <a16:creationId xmlns:a16="http://schemas.microsoft.com/office/drawing/2014/main" id="{212E6B02-2475-4490-9DDF-A78B3FC315B8}"/>
              </a:ext>
            </a:extLst>
          </p:cNvPr>
          <p:cNvSpPr>
            <a:spLocks noGrp="1"/>
          </p:cNvSpPr>
          <p:nvPr>
            <p:ph idx="1"/>
          </p:nvPr>
        </p:nvSpPr>
        <p:spPr>
          <a:xfrm>
            <a:off x="1001864" y="2588000"/>
            <a:ext cx="9047989" cy="3660400"/>
          </a:xfrm>
        </p:spPr>
        <p:txBody>
          <a:bodyPr>
            <a:normAutofit/>
          </a:bodyPr>
          <a:lstStyle/>
          <a:p>
            <a:pPr>
              <a:buClr>
                <a:schemeClr val="tx1"/>
              </a:buClr>
            </a:pPr>
            <a:r>
              <a:rPr lang="en-US" sz="2400" b="1" dirty="0"/>
              <a:t>Severity &amp; Victim Analysis</a:t>
            </a:r>
          </a:p>
          <a:p>
            <a:pPr>
              <a:buClr>
                <a:schemeClr val="tx1"/>
              </a:buClr>
            </a:pPr>
            <a:r>
              <a:rPr lang="en-US" sz="2400" b="1" dirty="0"/>
              <a:t>Time Factors</a:t>
            </a:r>
          </a:p>
          <a:p>
            <a:pPr>
              <a:buClr>
                <a:schemeClr val="tx1"/>
              </a:buClr>
            </a:pPr>
            <a:r>
              <a:rPr lang="en-US" sz="2400" b="1" dirty="0"/>
              <a:t>Cause &amp; Vehicle analysis</a:t>
            </a:r>
          </a:p>
          <a:p>
            <a:pPr>
              <a:buClr>
                <a:schemeClr val="tx1"/>
              </a:buClr>
            </a:pPr>
            <a:r>
              <a:rPr lang="en-US" sz="2400" b="1" dirty="0"/>
              <a:t>Weather &amp; Light condition </a:t>
            </a:r>
          </a:p>
          <a:p>
            <a:endParaRPr lang="en-US" sz="2400" b="1" dirty="0"/>
          </a:p>
          <a:p>
            <a:endParaRPr lang="en-US" sz="2400" dirty="0"/>
          </a:p>
          <a:p>
            <a:endParaRPr lang="en-US" sz="2400" dirty="0"/>
          </a:p>
        </p:txBody>
      </p:sp>
    </p:spTree>
    <p:extLst>
      <p:ext uri="{BB962C8B-B14F-4D97-AF65-F5344CB8AC3E}">
        <p14:creationId xmlns:p14="http://schemas.microsoft.com/office/powerpoint/2010/main" val="25611507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4790"/>
    </mc:Choice>
    <mc:Fallback xmlns="">
      <p:transition spd="slow" advTm="1479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84" name="Picture 83">
            <a:extLst>
              <a:ext uri="{FF2B5EF4-FFF2-40B4-BE49-F238E27FC236}">
                <a16:creationId xmlns:a16="http://schemas.microsoft.com/office/drawing/2014/main" id="{412E3267-7ABE-412B-8580-47EC0D1F61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86" name="Picture 85">
            <a:extLst>
              <a:ext uri="{FF2B5EF4-FFF2-40B4-BE49-F238E27FC236}">
                <a16:creationId xmlns:a16="http://schemas.microsoft.com/office/drawing/2014/main" id="{20B62C5A-2250-4380-AB23-DB87446CCED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88" name="Oval 87">
            <a:extLst>
              <a:ext uri="{FF2B5EF4-FFF2-40B4-BE49-F238E27FC236}">
                <a16:creationId xmlns:a16="http://schemas.microsoft.com/office/drawing/2014/main" id="{D42CF425-7213-4F89-B0FF-4C2BDDD9C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0" name="Picture 89">
            <a:extLst>
              <a:ext uri="{FF2B5EF4-FFF2-40B4-BE49-F238E27FC236}">
                <a16:creationId xmlns:a16="http://schemas.microsoft.com/office/drawing/2014/main" id="{D35DA97D-88F8-4249-B650-4FC9FD50A38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92" name="Picture 91">
            <a:extLst>
              <a:ext uri="{FF2B5EF4-FFF2-40B4-BE49-F238E27FC236}">
                <a16:creationId xmlns:a16="http://schemas.microsoft.com/office/drawing/2014/main" id="{43F38673-6E30-4BAE-AC67-0B283EBF42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94" name="Rectangle 93">
            <a:extLst>
              <a:ext uri="{FF2B5EF4-FFF2-40B4-BE49-F238E27FC236}">
                <a16:creationId xmlns:a16="http://schemas.microsoft.com/office/drawing/2014/main" id="{202A25CB-1ED1-4C87-AB49-8D3BC684D1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E11B438-CD1D-4F6A-ABF5-A6D85A03946F}"/>
              </a:ext>
            </a:extLst>
          </p:cNvPr>
          <p:cNvSpPr>
            <a:spLocks noGrp="1"/>
          </p:cNvSpPr>
          <p:nvPr>
            <p:ph type="title"/>
          </p:nvPr>
        </p:nvSpPr>
        <p:spPr>
          <a:xfrm>
            <a:off x="646112" y="452718"/>
            <a:ext cx="4798176" cy="1400530"/>
          </a:xfrm>
        </p:spPr>
        <p:txBody>
          <a:bodyPr vert="horz" lIns="91440" tIns="45720" rIns="91440" bIns="45720" rtlCol="0" anchor="t">
            <a:normAutofit/>
          </a:bodyPr>
          <a:lstStyle/>
          <a:p>
            <a:r>
              <a:rPr lang="en-US" sz="4200" dirty="0"/>
              <a:t>Severity &amp; Victim Analysis</a:t>
            </a:r>
          </a:p>
        </p:txBody>
      </p:sp>
      <p:sp>
        <p:nvSpPr>
          <p:cNvPr id="96" name="Rectangle 95">
            <a:extLst>
              <a:ext uri="{FF2B5EF4-FFF2-40B4-BE49-F238E27FC236}">
                <a16:creationId xmlns:a16="http://schemas.microsoft.com/office/drawing/2014/main" id="{E15A8E7F-571A-4176-B1C6-908E931314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Rounded Rectangle 24">
            <a:extLst>
              <a:ext uri="{FF2B5EF4-FFF2-40B4-BE49-F238E27FC236}">
                <a16:creationId xmlns:a16="http://schemas.microsoft.com/office/drawing/2014/main" id="{42F60337-6B63-4D1A-9C4D-147DA74E2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484632"/>
            <a:ext cx="5130204" cy="5739187"/>
          </a:xfrm>
          <a:prstGeom prst="roundRect">
            <a:avLst>
              <a:gd name="adj" fmla="val 0"/>
            </a:avLst>
          </a:prstGeom>
          <a:solidFill>
            <a:schemeClr val="tx1"/>
          </a:solidFill>
          <a:ln w="12700">
            <a:solidFill>
              <a:schemeClr val="tx2">
                <a:lumMod val="75000"/>
              </a:schemeClr>
            </a:solidFill>
          </a:ln>
          <a:effectLst>
            <a:outerShdw blurRad="50800" dist="50800" dir="5400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Picture 25" descr="Chart, bar chart&#10;&#10;Description automatically generated">
            <a:extLst>
              <a:ext uri="{FF2B5EF4-FFF2-40B4-BE49-F238E27FC236}">
                <a16:creationId xmlns:a16="http://schemas.microsoft.com/office/drawing/2014/main" id="{01431C65-CD3E-4D4D-933B-5913C6759781}"/>
              </a:ext>
            </a:extLst>
          </p:cNvPr>
          <p:cNvPicPr>
            <a:picLocks noChangeAspect="1"/>
          </p:cNvPicPr>
          <p:nvPr/>
        </p:nvPicPr>
        <p:blipFill>
          <a:blip r:embed="rId8"/>
          <a:stretch>
            <a:fillRect/>
          </a:stretch>
        </p:blipFill>
        <p:spPr>
          <a:xfrm>
            <a:off x="7236927" y="967430"/>
            <a:ext cx="3376461" cy="3165433"/>
          </a:xfrm>
          <a:prstGeom prst="rect">
            <a:avLst/>
          </a:prstGeom>
          <a:effectLst/>
        </p:spPr>
      </p:pic>
      <p:sp>
        <p:nvSpPr>
          <p:cNvPr id="100" name="Rectangle 99">
            <a:extLst>
              <a:ext uri="{FF2B5EF4-FFF2-40B4-BE49-F238E27FC236}">
                <a16:creationId xmlns:a16="http://schemas.microsoft.com/office/drawing/2014/main" id="{3A08153E-AD5C-4C0F-9242-05D7FFBE84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7" name="Picture 16" descr="Table&#10;&#10;Description automatically generated">
            <a:extLst>
              <a:ext uri="{FF2B5EF4-FFF2-40B4-BE49-F238E27FC236}">
                <a16:creationId xmlns:a16="http://schemas.microsoft.com/office/drawing/2014/main" id="{6E9CAFA1-0EA0-430A-9177-1EBDF11B6DE3}"/>
              </a:ext>
            </a:extLst>
          </p:cNvPr>
          <p:cNvPicPr>
            <a:picLocks noChangeAspect="1"/>
          </p:cNvPicPr>
          <p:nvPr/>
        </p:nvPicPr>
        <p:blipFill>
          <a:blip r:embed="rId9"/>
          <a:stretch>
            <a:fillRect/>
          </a:stretch>
        </p:blipFill>
        <p:spPr>
          <a:xfrm>
            <a:off x="7057608" y="4132864"/>
            <a:ext cx="4163991" cy="1396234"/>
          </a:xfrm>
          <a:prstGeom prst="rect">
            <a:avLst/>
          </a:prstGeom>
          <a:effectLst/>
        </p:spPr>
      </p:pic>
      <p:graphicFrame>
        <p:nvGraphicFramePr>
          <p:cNvPr id="36" name="Text Placeholder 8">
            <a:extLst>
              <a:ext uri="{FF2B5EF4-FFF2-40B4-BE49-F238E27FC236}">
                <a16:creationId xmlns:a16="http://schemas.microsoft.com/office/drawing/2014/main" id="{7D803027-1D9B-47B7-A634-C7D4202BE099}"/>
              </a:ext>
            </a:extLst>
          </p:cNvPr>
          <p:cNvGraphicFramePr/>
          <p:nvPr>
            <p:extLst>
              <p:ext uri="{D42A27DB-BD31-4B8C-83A1-F6EECF244321}">
                <p14:modId xmlns:p14="http://schemas.microsoft.com/office/powerpoint/2010/main" val="1774574199"/>
              </p:ext>
            </p:extLst>
          </p:nvPr>
        </p:nvGraphicFramePr>
        <p:xfrm>
          <a:off x="646113" y="2052918"/>
          <a:ext cx="4797676" cy="4195481"/>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extLst>
      <p:ext uri="{BB962C8B-B14F-4D97-AF65-F5344CB8AC3E}">
        <p14:creationId xmlns:p14="http://schemas.microsoft.com/office/powerpoint/2010/main" val="523199459"/>
      </p:ext>
    </p:extLst>
  </p:cSld>
  <p:clrMapOvr>
    <a:masterClrMapping/>
  </p:clrMapOvr>
  <mc:AlternateContent xmlns:mc="http://schemas.openxmlformats.org/markup-compatibility/2006" xmlns:p14="http://schemas.microsoft.com/office/powerpoint/2010/main">
    <mc:Choice Requires="p14">
      <p:transition spd="slow" p14:dur="2000" advTm="42278"/>
    </mc:Choice>
    <mc:Fallback xmlns="">
      <p:transition spd="slow" advTm="4227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B72B3EE-A3BC-49C0-A5E9-1746F0DEC02F}"/>
              </a:ext>
            </a:extLst>
          </p:cNvPr>
          <p:cNvSpPr>
            <a:spLocks noGrp="1"/>
          </p:cNvSpPr>
          <p:nvPr>
            <p:ph type="title"/>
          </p:nvPr>
        </p:nvSpPr>
        <p:spPr>
          <a:xfrm>
            <a:off x="648931" y="629266"/>
            <a:ext cx="4166510" cy="1622321"/>
          </a:xfrm>
        </p:spPr>
        <p:txBody>
          <a:bodyPr vert="horz" lIns="91440" tIns="45720" rIns="91440" bIns="45720" rtlCol="0" anchor="t">
            <a:normAutofit/>
          </a:bodyPr>
          <a:lstStyle/>
          <a:p>
            <a:r>
              <a:rPr lang="en-US" dirty="0">
                <a:solidFill>
                  <a:srgbClr val="EBEBEB"/>
                </a:solidFill>
              </a:rPr>
              <a:t>Time Factors</a:t>
            </a:r>
            <a:endParaRPr lang="en-US" sz="4200" b="0" i="0" kern="1200" dirty="0">
              <a:solidFill>
                <a:srgbClr val="EBEBEB"/>
              </a:solidFill>
              <a:latin typeface="+mj-lt"/>
              <a:ea typeface="+mj-ea"/>
              <a:cs typeface="+mj-cs"/>
            </a:endParaRPr>
          </a:p>
        </p:txBody>
      </p:sp>
      <p:sp>
        <p:nvSpPr>
          <p:cNvPr id="12"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dirty="0"/>
          </a:p>
        </p:txBody>
      </p:sp>
      <p:sp useBgFill="1">
        <p:nvSpPr>
          <p:cNvPr id="14" name="Freeform: Shape 13">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Content Placeholder 3">
            <a:extLst>
              <a:ext uri="{FF2B5EF4-FFF2-40B4-BE49-F238E27FC236}">
                <a16:creationId xmlns:a16="http://schemas.microsoft.com/office/drawing/2014/main" id="{B34CF229-DF80-40C1-B159-77B4EC2A0FA9}"/>
              </a:ext>
            </a:extLst>
          </p:cNvPr>
          <p:cNvPicPr>
            <a:picLocks noGrp="1" noChangeAspect="1"/>
          </p:cNvPicPr>
          <p:nvPr>
            <p:ph idx="1"/>
          </p:nvPr>
        </p:nvPicPr>
        <p:blipFill>
          <a:blip r:embed="rId3"/>
          <a:stretch>
            <a:fillRect/>
          </a:stretch>
        </p:blipFill>
        <p:spPr>
          <a:xfrm>
            <a:off x="6466047" y="-25786"/>
            <a:ext cx="4294664" cy="6899061"/>
          </a:xfrm>
          <a:prstGeom prst="rect">
            <a:avLst/>
          </a:prstGeom>
          <a:effectLst/>
        </p:spPr>
      </p:pic>
      <p:sp>
        <p:nvSpPr>
          <p:cNvPr id="16" name="Rectangle 15">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Rectangle 4">
            <a:extLst>
              <a:ext uri="{FF2B5EF4-FFF2-40B4-BE49-F238E27FC236}">
                <a16:creationId xmlns:a16="http://schemas.microsoft.com/office/drawing/2014/main" id="{17438E97-D98A-484A-9E1A-5730B0FAEBFC}"/>
              </a:ext>
            </a:extLst>
          </p:cNvPr>
          <p:cNvSpPr/>
          <p:nvPr/>
        </p:nvSpPr>
        <p:spPr>
          <a:xfrm>
            <a:off x="648931" y="2438400"/>
            <a:ext cx="4166509" cy="3785419"/>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pPr>
            <a:r>
              <a:rPr lang="en-US" dirty="0">
                <a:solidFill>
                  <a:srgbClr val="FFFFFF"/>
                </a:solidFill>
              </a:rPr>
              <a:t>The total incidents counts show a relevant flat trend, including year count and monthly count. </a:t>
            </a:r>
          </a:p>
          <a:p>
            <a:pPr>
              <a:spcBef>
                <a:spcPts val="1000"/>
              </a:spcBef>
              <a:buClr>
                <a:schemeClr val="bg2">
                  <a:lumMod val="40000"/>
                  <a:lumOff val="60000"/>
                </a:schemeClr>
              </a:buClr>
              <a:buSzPct val="80000"/>
              <a:buFont typeface="Wingdings 3" charset="2"/>
              <a:buChar char=""/>
            </a:pPr>
            <a:endParaRPr lang="en-US" dirty="0">
              <a:solidFill>
                <a:srgbClr val="FFFFFF"/>
              </a:solidFill>
            </a:endParaRPr>
          </a:p>
          <a:p>
            <a:pPr>
              <a:spcBef>
                <a:spcPts val="1000"/>
              </a:spcBef>
              <a:buClr>
                <a:schemeClr val="bg2">
                  <a:lumMod val="40000"/>
                  <a:lumOff val="60000"/>
                </a:schemeClr>
              </a:buClr>
              <a:buSzPct val="80000"/>
            </a:pPr>
            <a:r>
              <a:rPr lang="en-US" dirty="0">
                <a:solidFill>
                  <a:srgbClr val="FFFFFF"/>
                </a:solidFill>
              </a:rPr>
              <a:t>However, the fatal crashes counts have some fluctuating trends. </a:t>
            </a:r>
          </a:p>
        </p:txBody>
      </p:sp>
    </p:spTree>
    <p:extLst>
      <p:ext uri="{BB962C8B-B14F-4D97-AF65-F5344CB8AC3E}">
        <p14:creationId xmlns:p14="http://schemas.microsoft.com/office/powerpoint/2010/main" val="33179230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3675"/>
    </mc:Choice>
    <mc:Fallback xmlns="">
      <p:transition spd="slow" advTm="33675"/>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38" name="Picture 137">
            <a:extLst>
              <a:ext uri="{FF2B5EF4-FFF2-40B4-BE49-F238E27FC236}">
                <a16:creationId xmlns:a16="http://schemas.microsoft.com/office/drawing/2014/main" id="{0F7302AF-86B9-441B-8D24-AC382E2A43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40" name="Picture 139">
            <a:extLst>
              <a:ext uri="{FF2B5EF4-FFF2-40B4-BE49-F238E27FC236}">
                <a16:creationId xmlns:a16="http://schemas.microsoft.com/office/drawing/2014/main" id="{99A2A6C2-D371-4C6B-B50F-CC71C6D0103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2" name="Oval 141">
            <a:extLst>
              <a:ext uri="{FF2B5EF4-FFF2-40B4-BE49-F238E27FC236}">
                <a16:creationId xmlns:a16="http://schemas.microsoft.com/office/drawing/2014/main" id="{5F07A6A6-E44B-411E-AA18-65E481136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4" name="Picture 143">
            <a:extLst>
              <a:ext uri="{FF2B5EF4-FFF2-40B4-BE49-F238E27FC236}">
                <a16:creationId xmlns:a16="http://schemas.microsoft.com/office/drawing/2014/main" id="{8CC3468F-5EED-42B0-8507-F30360E1D51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46" name="Picture 145">
            <a:extLst>
              <a:ext uri="{FF2B5EF4-FFF2-40B4-BE49-F238E27FC236}">
                <a16:creationId xmlns:a16="http://schemas.microsoft.com/office/drawing/2014/main" id="{591711EE-029D-453C-9AE9-E87829F1D3D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8" name="Rectangle 147">
            <a:extLst>
              <a:ext uri="{FF2B5EF4-FFF2-40B4-BE49-F238E27FC236}">
                <a16:creationId xmlns:a16="http://schemas.microsoft.com/office/drawing/2014/main" id="{5D5A8E14-301B-40C0-A174-D2232EF95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50" name="Freeform: Shape 149">
            <a:extLst>
              <a:ext uri="{FF2B5EF4-FFF2-40B4-BE49-F238E27FC236}">
                <a16:creationId xmlns:a16="http://schemas.microsoft.com/office/drawing/2014/main" id="{14615236-9CFE-4DD4-8CE7-FE83C54FD0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solidFill>
            <a:srgbClr val="FFFFFF"/>
          </a:solidFill>
          <a:ln>
            <a:noFill/>
          </a:ln>
        </p:spPr>
      </p:sp>
      <p:sp>
        <p:nvSpPr>
          <p:cNvPr id="152" name="Freeform 7">
            <a:extLst>
              <a:ext uri="{FF2B5EF4-FFF2-40B4-BE49-F238E27FC236}">
                <a16:creationId xmlns:a16="http://schemas.microsoft.com/office/drawing/2014/main" id="{2512CD95-5065-4DC1-B6E0-131242425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1">
              <a:alpha val="20000"/>
            </a:schemeClr>
          </a:solidFill>
          <a:ln>
            <a:noFill/>
          </a:ln>
        </p:spPr>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CB2EAD89-79EB-4C68-A400-B9F4FDB6ADD8}"/>
              </a:ext>
            </a:extLst>
          </p:cNvPr>
          <p:cNvSpPr>
            <a:spLocks noGrp="1"/>
          </p:cNvSpPr>
          <p:nvPr>
            <p:ph type="title"/>
          </p:nvPr>
        </p:nvSpPr>
        <p:spPr>
          <a:xfrm>
            <a:off x="646111" y="452718"/>
            <a:ext cx="9404723" cy="1180711"/>
          </a:xfrm>
        </p:spPr>
        <p:txBody>
          <a:bodyPr vert="horz" lIns="91440" tIns="45720" rIns="91440" bIns="45720" rtlCol="0" anchor="t">
            <a:normAutofit/>
          </a:bodyPr>
          <a:lstStyle/>
          <a:p>
            <a:r>
              <a:rPr lang="en-US" dirty="0"/>
              <a:t>Time Factors</a:t>
            </a:r>
          </a:p>
        </p:txBody>
      </p:sp>
      <p:pic>
        <p:nvPicPr>
          <p:cNvPr id="3" name="Picture 2">
            <a:extLst>
              <a:ext uri="{FF2B5EF4-FFF2-40B4-BE49-F238E27FC236}">
                <a16:creationId xmlns:a16="http://schemas.microsoft.com/office/drawing/2014/main" id="{68070390-5052-4DD6-BC0D-4CC21C37A6C7}"/>
              </a:ext>
            </a:extLst>
          </p:cNvPr>
          <p:cNvPicPr>
            <a:picLocks noChangeAspect="1"/>
          </p:cNvPicPr>
          <p:nvPr/>
        </p:nvPicPr>
        <p:blipFill>
          <a:blip r:embed="rId9"/>
          <a:stretch>
            <a:fillRect/>
          </a:stretch>
        </p:blipFill>
        <p:spPr>
          <a:xfrm>
            <a:off x="653485" y="3529615"/>
            <a:ext cx="2665646" cy="1699349"/>
          </a:xfrm>
          <a:prstGeom prst="rect">
            <a:avLst/>
          </a:prstGeom>
          <a:effectLst/>
        </p:spPr>
      </p:pic>
      <p:pic>
        <p:nvPicPr>
          <p:cNvPr id="12" name="Picture 11" descr="Chart, bar chart&#10;&#10;Description automatically generated">
            <a:extLst>
              <a:ext uri="{FF2B5EF4-FFF2-40B4-BE49-F238E27FC236}">
                <a16:creationId xmlns:a16="http://schemas.microsoft.com/office/drawing/2014/main" id="{6B4D9574-5098-4C2E-89E6-ED973D5AEE9D}"/>
              </a:ext>
            </a:extLst>
          </p:cNvPr>
          <p:cNvPicPr>
            <a:picLocks noChangeAspect="1"/>
          </p:cNvPicPr>
          <p:nvPr/>
        </p:nvPicPr>
        <p:blipFill>
          <a:blip r:embed="rId10"/>
          <a:stretch>
            <a:fillRect/>
          </a:stretch>
        </p:blipFill>
        <p:spPr>
          <a:xfrm>
            <a:off x="3477269" y="2754155"/>
            <a:ext cx="2627842" cy="1340199"/>
          </a:xfrm>
          <a:prstGeom prst="rect">
            <a:avLst/>
          </a:prstGeom>
          <a:effectLst/>
        </p:spPr>
      </p:pic>
      <p:pic>
        <p:nvPicPr>
          <p:cNvPr id="13" name="Picture 12">
            <a:extLst>
              <a:ext uri="{FF2B5EF4-FFF2-40B4-BE49-F238E27FC236}">
                <a16:creationId xmlns:a16="http://schemas.microsoft.com/office/drawing/2014/main" id="{9B34B01D-4B84-4A77-A2DE-901A14A2B7CA}"/>
              </a:ext>
            </a:extLst>
          </p:cNvPr>
          <p:cNvPicPr>
            <a:picLocks noChangeAspect="1"/>
          </p:cNvPicPr>
          <p:nvPr/>
        </p:nvPicPr>
        <p:blipFill>
          <a:blip r:embed="rId11"/>
          <a:stretch>
            <a:fillRect/>
          </a:stretch>
        </p:blipFill>
        <p:spPr>
          <a:xfrm>
            <a:off x="3477269" y="4526476"/>
            <a:ext cx="2627842" cy="1616122"/>
          </a:xfrm>
          <a:prstGeom prst="rect">
            <a:avLst/>
          </a:prstGeom>
          <a:effectLst/>
        </p:spPr>
      </p:pic>
      <p:sp>
        <p:nvSpPr>
          <p:cNvPr id="16" name="Rectangle 15">
            <a:extLst>
              <a:ext uri="{FF2B5EF4-FFF2-40B4-BE49-F238E27FC236}">
                <a16:creationId xmlns:a16="http://schemas.microsoft.com/office/drawing/2014/main" id="{16B2AA1A-F5DD-455B-9D72-4117FA05A2A8}"/>
              </a:ext>
            </a:extLst>
          </p:cNvPr>
          <p:cNvSpPr/>
          <p:nvPr/>
        </p:nvSpPr>
        <p:spPr>
          <a:xfrm>
            <a:off x="6427526" y="2548281"/>
            <a:ext cx="5114093" cy="3654389"/>
          </a:xfrm>
          <a:prstGeom prst="rect">
            <a:avLst/>
          </a:prstGeom>
        </p:spPr>
        <p:txBody>
          <a:bodyPr vert="horz" lIns="91440" tIns="45720" rIns="91440" bIns="45720" rtlCol="0">
            <a:normAutofit/>
          </a:bodyPr>
          <a:lstStyle/>
          <a:p>
            <a:pPr marL="285750" lvl="0" indent="-285750">
              <a:spcBef>
                <a:spcPts val="1000"/>
              </a:spcBef>
              <a:buClr>
                <a:schemeClr val="bg2">
                  <a:lumMod val="40000"/>
                  <a:lumOff val="60000"/>
                </a:schemeClr>
              </a:buClr>
              <a:buSzPct val="80000"/>
              <a:buFont typeface="Wingdings 3" charset="2"/>
              <a:buChar char=""/>
            </a:pPr>
            <a:r>
              <a:rPr lang="en-US" sz="1700" dirty="0">
                <a:solidFill>
                  <a:schemeClr val="bg1"/>
                </a:solidFill>
                <a:latin typeface="+mj-lt"/>
                <a:ea typeface="+mj-ea"/>
                <a:cs typeface="+mj-cs"/>
              </a:rPr>
              <a:t>The most fatal crashes occurred in October, the least amount in April. </a:t>
            </a:r>
          </a:p>
          <a:p>
            <a:pPr marL="285750" lvl="0" indent="-285750">
              <a:spcBef>
                <a:spcPts val="1000"/>
              </a:spcBef>
              <a:buClr>
                <a:schemeClr val="bg2">
                  <a:lumMod val="40000"/>
                  <a:lumOff val="60000"/>
                </a:schemeClr>
              </a:buClr>
              <a:buSzPct val="80000"/>
              <a:buFont typeface="Wingdings 3" charset="2"/>
              <a:buChar char=""/>
            </a:pPr>
            <a:r>
              <a:rPr lang="en-US" sz="1700" dirty="0">
                <a:solidFill>
                  <a:schemeClr val="bg1"/>
                </a:solidFill>
                <a:latin typeface="+mj-lt"/>
                <a:ea typeface="+mj-ea"/>
                <a:cs typeface="+mj-cs"/>
              </a:rPr>
              <a:t>The highest number of fatal crashes occurred on Saturdays, the least on Tuesdays. </a:t>
            </a:r>
          </a:p>
          <a:p>
            <a:pPr marL="285750" lvl="0" indent="-285750">
              <a:spcBef>
                <a:spcPts val="1000"/>
              </a:spcBef>
              <a:buClr>
                <a:schemeClr val="bg2">
                  <a:lumMod val="40000"/>
                  <a:lumOff val="60000"/>
                </a:schemeClr>
              </a:buClr>
              <a:buSzPct val="80000"/>
              <a:buFont typeface="Wingdings 3" charset="2"/>
              <a:buChar char=""/>
            </a:pPr>
            <a:r>
              <a:rPr lang="en-US" sz="1700" dirty="0">
                <a:solidFill>
                  <a:schemeClr val="bg1"/>
                </a:solidFill>
                <a:latin typeface="+mj-lt"/>
                <a:ea typeface="+mj-ea"/>
                <a:cs typeface="+mj-cs"/>
              </a:rPr>
              <a:t>The most fatal crashes occurred from 7:00 p.m. – 7:00 a.m. (147 crashes), the least fatal amount of crashes occurred from 7:00 a.m. – 9:00 a.m. (5 crashes) </a:t>
            </a:r>
          </a:p>
        </p:txBody>
      </p:sp>
    </p:spTree>
    <p:custDataLst>
      <p:tags r:id="rId1"/>
    </p:custDataLst>
    <p:extLst>
      <p:ext uri="{BB962C8B-B14F-4D97-AF65-F5344CB8AC3E}">
        <p14:creationId xmlns:p14="http://schemas.microsoft.com/office/powerpoint/2010/main" val="2775272709"/>
      </p:ext>
    </p:extLst>
  </p:cSld>
  <p:clrMapOvr>
    <a:masterClrMapping/>
  </p:clrMapOvr>
  <mc:AlternateContent xmlns:mc="http://schemas.openxmlformats.org/markup-compatibility/2006" xmlns:p14="http://schemas.microsoft.com/office/powerpoint/2010/main">
    <mc:Choice Requires="p14">
      <p:transition spd="slow" p14:dur="2000" advTm="41619"/>
    </mc:Choice>
    <mc:Fallback xmlns="">
      <p:transition spd="slow" advTm="4161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21" name="Picture 120">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3" name="Picture 122">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25" name="Oval 124">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27" name="Picture 126">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29" name="Picture 128">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31" name="Rectangle 130">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1" name="Picture 20">
            <a:extLst>
              <a:ext uri="{FF2B5EF4-FFF2-40B4-BE49-F238E27FC236}">
                <a16:creationId xmlns:a16="http://schemas.microsoft.com/office/drawing/2014/main" id="{3BBFB855-9EB4-4E3C-A0D5-9081C11846AD}"/>
              </a:ext>
            </a:extLst>
          </p:cNvPr>
          <p:cNvPicPr>
            <a:picLocks noChangeAspect="1"/>
          </p:cNvPicPr>
          <p:nvPr/>
        </p:nvPicPr>
        <p:blipFill rotWithShape="1">
          <a:blip r:embed="rId8"/>
          <a:srcRect t="11920" r="-1" b="-1"/>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133"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dirty="0">
              <a:solidFill>
                <a:schemeClr val="tx1"/>
              </a:solidFill>
            </a:endParaRPr>
          </a:p>
        </p:txBody>
      </p:sp>
      <p:sp>
        <p:nvSpPr>
          <p:cNvPr id="135" name="Freeform: Shape 134">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44B6F0-0A0D-4908-B38A-07633CC68FC0}"/>
              </a:ext>
            </a:extLst>
          </p:cNvPr>
          <p:cNvSpPr>
            <a:spLocks noGrp="1"/>
          </p:cNvSpPr>
          <p:nvPr>
            <p:ph type="title"/>
          </p:nvPr>
        </p:nvSpPr>
        <p:spPr>
          <a:xfrm>
            <a:off x="636916" y="4854346"/>
            <a:ext cx="10407602" cy="868026"/>
          </a:xfrm>
        </p:spPr>
        <p:txBody>
          <a:bodyPr vert="horz" lIns="91440" tIns="45720" rIns="91440" bIns="45720" rtlCol="0" anchor="b">
            <a:normAutofit/>
          </a:bodyPr>
          <a:lstStyle/>
          <a:p>
            <a:r>
              <a:rPr lang="en-US" sz="4800" dirty="0">
                <a:solidFill>
                  <a:srgbClr val="EBEBEB"/>
                </a:solidFill>
              </a:rPr>
              <a:t>Conditions analysis</a:t>
            </a:r>
          </a:p>
        </p:txBody>
      </p:sp>
    </p:spTree>
    <p:extLst>
      <p:ext uri="{BB962C8B-B14F-4D97-AF65-F5344CB8AC3E}">
        <p14:creationId xmlns:p14="http://schemas.microsoft.com/office/powerpoint/2010/main" val="3032045528"/>
      </p:ext>
    </p:extLst>
  </p:cSld>
  <p:clrMapOvr>
    <a:masterClrMapping/>
  </p:clrMapOvr>
  <mc:AlternateContent xmlns:mc="http://schemas.openxmlformats.org/markup-compatibility/2006" xmlns:p14="http://schemas.microsoft.com/office/powerpoint/2010/main">
    <mc:Choice Requires="p14">
      <p:transition spd="slow" p14:dur="2000" advTm="44916"/>
    </mc:Choice>
    <mc:Fallback xmlns="">
      <p:transition spd="slow" advTm="44916"/>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4751B2A-EE74-43BD-9ACD-F5B7D800D347}"/>
              </a:ext>
            </a:extLst>
          </p:cNvPr>
          <p:cNvSpPr>
            <a:spLocks noGrp="1"/>
          </p:cNvSpPr>
          <p:nvPr>
            <p:ph type="title"/>
          </p:nvPr>
        </p:nvSpPr>
        <p:spPr>
          <a:xfrm>
            <a:off x="634011" y="92610"/>
            <a:ext cx="9416824" cy="1443227"/>
          </a:xfrm>
        </p:spPr>
        <p:txBody>
          <a:bodyPr/>
          <a:lstStyle/>
          <a:p>
            <a:br>
              <a:rPr lang="en-US" dirty="0"/>
            </a:br>
            <a:r>
              <a:rPr lang="en-US" dirty="0"/>
              <a:t>Causes &amp; Vehicle analysis</a:t>
            </a:r>
            <a:br>
              <a:rPr lang="en-US" dirty="0"/>
            </a:br>
            <a:br>
              <a:rPr lang="en-US" dirty="0"/>
            </a:br>
            <a:br>
              <a:rPr lang="en-US" dirty="0"/>
            </a:br>
            <a:endParaRPr lang="en-US" dirty="0"/>
          </a:p>
        </p:txBody>
      </p:sp>
      <p:sp>
        <p:nvSpPr>
          <p:cNvPr id="9" name="Text Placeholder 8">
            <a:extLst>
              <a:ext uri="{FF2B5EF4-FFF2-40B4-BE49-F238E27FC236}">
                <a16:creationId xmlns:a16="http://schemas.microsoft.com/office/drawing/2014/main" id="{98CC02E2-E2FE-4B04-9C31-7CD48FCFCC89}"/>
              </a:ext>
            </a:extLst>
          </p:cNvPr>
          <p:cNvSpPr>
            <a:spLocks noGrp="1"/>
          </p:cNvSpPr>
          <p:nvPr>
            <p:ph type="body" idx="1"/>
          </p:nvPr>
        </p:nvSpPr>
        <p:spPr/>
        <p:txBody>
          <a:bodyPr/>
          <a:lstStyle/>
          <a:p>
            <a:r>
              <a:rPr lang="en-US" dirty="0"/>
              <a:t>Collision Types</a:t>
            </a:r>
          </a:p>
        </p:txBody>
      </p:sp>
      <p:sp>
        <p:nvSpPr>
          <p:cNvPr id="3" name="Content Placeholder 2">
            <a:extLst>
              <a:ext uri="{FF2B5EF4-FFF2-40B4-BE49-F238E27FC236}">
                <a16:creationId xmlns:a16="http://schemas.microsoft.com/office/drawing/2014/main" id="{B5C57D8B-D500-4589-AFBD-6AD19AF9AC90}"/>
              </a:ext>
            </a:extLst>
          </p:cNvPr>
          <p:cNvSpPr>
            <a:spLocks noGrp="1"/>
          </p:cNvSpPr>
          <p:nvPr>
            <p:ph sz="half" idx="2"/>
          </p:nvPr>
        </p:nvSpPr>
        <p:spPr>
          <a:xfrm>
            <a:off x="804232" y="2776526"/>
            <a:ext cx="4695420" cy="3479812"/>
          </a:xfrm>
        </p:spPr>
        <p:txBody>
          <a:bodyPr>
            <a:normAutofit/>
          </a:bodyPr>
          <a:lstStyle/>
          <a:p>
            <a:pPr fontAlgn="base">
              <a:buFont typeface="Wingdings" panose="05000000000000000000" pitchFamily="2" charset="2"/>
              <a:buChar char="§"/>
            </a:pPr>
            <a:r>
              <a:rPr lang="en-US" dirty="0">
                <a:latin typeface="+mn-lt"/>
              </a:rPr>
              <a:t>Single </a:t>
            </a:r>
            <a:r>
              <a:rPr lang="en-US" altLang="zh-CN" dirty="0">
                <a:latin typeface="+mn-lt"/>
              </a:rPr>
              <a:t>vehicle</a:t>
            </a:r>
            <a:endParaRPr lang="en-US" dirty="0">
              <a:latin typeface="+mn-lt"/>
            </a:endParaRPr>
          </a:p>
          <a:p>
            <a:pPr fontAlgn="base">
              <a:buFont typeface="Wingdings" panose="05000000000000000000" pitchFamily="2" charset="2"/>
              <a:buChar char="§"/>
            </a:pPr>
            <a:r>
              <a:rPr lang="en-US" dirty="0">
                <a:latin typeface="+mn-lt"/>
              </a:rPr>
              <a:t>Straight Movement Angle</a:t>
            </a:r>
          </a:p>
          <a:p>
            <a:pPr fontAlgn="base">
              <a:buFont typeface="Wingdings" panose="05000000000000000000" pitchFamily="2" charset="2"/>
              <a:buChar char="§"/>
            </a:pPr>
            <a:r>
              <a:rPr lang="en-US" dirty="0">
                <a:latin typeface="+mn-lt"/>
              </a:rPr>
              <a:t>Head On</a:t>
            </a:r>
          </a:p>
          <a:p>
            <a:pPr fontAlgn="base">
              <a:buFont typeface="Wingdings" panose="05000000000000000000" pitchFamily="2" charset="2"/>
              <a:buChar char="§"/>
            </a:pPr>
            <a:r>
              <a:rPr lang="en-US" dirty="0">
                <a:latin typeface="+mn-lt"/>
              </a:rPr>
              <a:t>Head On Left Turn</a:t>
            </a:r>
          </a:p>
          <a:p>
            <a:pPr fontAlgn="base">
              <a:buFont typeface="Wingdings" panose="05000000000000000000" pitchFamily="2" charset="2"/>
              <a:buChar char="§"/>
            </a:pPr>
            <a:r>
              <a:rPr lang="en-US" dirty="0">
                <a:latin typeface="+mn-lt"/>
              </a:rPr>
              <a:t>Same Dir Rear End</a:t>
            </a:r>
          </a:p>
          <a:p>
            <a:pPr fontAlgn="base">
              <a:buFont typeface="Wingdings" panose="05000000000000000000" pitchFamily="2" charset="2"/>
              <a:buChar char="§"/>
            </a:pPr>
            <a:r>
              <a:rPr lang="en-US" dirty="0">
                <a:latin typeface="+mn-lt"/>
              </a:rPr>
              <a:t>Same Dir Rend Right Turn</a:t>
            </a:r>
          </a:p>
          <a:p>
            <a:pPr fontAlgn="base">
              <a:buFont typeface="Wingdings" panose="05000000000000000000" pitchFamily="2" charset="2"/>
              <a:buChar char="§"/>
            </a:pPr>
            <a:r>
              <a:rPr lang="en-US" dirty="0">
                <a:latin typeface="+mn-lt"/>
              </a:rPr>
              <a:t>Same Direction Left Turn</a:t>
            </a:r>
          </a:p>
          <a:p>
            <a:pPr fontAlgn="base">
              <a:buFont typeface="Wingdings" panose="05000000000000000000" pitchFamily="2" charset="2"/>
              <a:buChar char="§"/>
            </a:pPr>
            <a:r>
              <a:rPr lang="en-US" dirty="0">
                <a:latin typeface="+mn-lt"/>
              </a:rPr>
              <a:t>Angle Meets Left Head On</a:t>
            </a:r>
          </a:p>
          <a:p>
            <a:endParaRPr lang="en-US" dirty="0"/>
          </a:p>
          <a:p>
            <a:endParaRPr lang="en-US" dirty="0"/>
          </a:p>
        </p:txBody>
      </p:sp>
      <p:sp>
        <p:nvSpPr>
          <p:cNvPr id="11" name="Text Placeholder 10">
            <a:extLst>
              <a:ext uri="{FF2B5EF4-FFF2-40B4-BE49-F238E27FC236}">
                <a16:creationId xmlns:a16="http://schemas.microsoft.com/office/drawing/2014/main" id="{2F742DB2-5017-4DBD-8493-D765BDC20FE8}"/>
              </a:ext>
            </a:extLst>
          </p:cNvPr>
          <p:cNvSpPr>
            <a:spLocks noGrp="1"/>
          </p:cNvSpPr>
          <p:nvPr>
            <p:ph type="body" sz="quarter" idx="3"/>
          </p:nvPr>
        </p:nvSpPr>
        <p:spPr>
          <a:xfrm>
            <a:off x="5654495" y="2079675"/>
            <a:ext cx="5360131" cy="849955"/>
          </a:xfrm>
        </p:spPr>
        <p:txBody>
          <a:bodyPr/>
          <a:lstStyle/>
          <a:p>
            <a:r>
              <a:rPr lang="en-US" dirty="0"/>
              <a:t>Top involved types of vehicles</a:t>
            </a:r>
          </a:p>
          <a:p>
            <a:endParaRPr lang="en-US" dirty="0"/>
          </a:p>
        </p:txBody>
      </p:sp>
      <p:sp>
        <p:nvSpPr>
          <p:cNvPr id="4" name="Rectangle 1">
            <a:extLst>
              <a:ext uri="{FF2B5EF4-FFF2-40B4-BE49-F238E27FC236}">
                <a16:creationId xmlns:a16="http://schemas.microsoft.com/office/drawing/2014/main" id="{CD505DC1-23C5-4A30-B347-A345C48FA3E9}"/>
              </a:ext>
            </a:extLst>
          </p:cNvPr>
          <p:cNvSpPr>
            <a:spLocks noChangeArrowheads="1"/>
          </p:cNvSpPr>
          <p:nvPr/>
        </p:nvSpPr>
        <p:spPr bwMode="auto">
          <a:xfrm>
            <a:off x="0" y="-223138"/>
            <a:ext cx="65" cy="44627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rgbClr val="5E5E5E"/>
              </a:solidFill>
              <a:effectLst/>
              <a:latin typeface="Arial" panose="020B0604020202020204" pitchFamily="34" charset="0"/>
              <a:ea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2C565EE5-F03E-4E16-9C56-CE4C3D04ED83}"/>
              </a:ext>
            </a:extLst>
          </p:cNvPr>
          <p:cNvSpPr>
            <a:spLocks noChangeArrowheads="1"/>
          </p:cNvSpPr>
          <p:nvPr/>
        </p:nvSpPr>
        <p:spPr bwMode="auto">
          <a:xfrm>
            <a:off x="152400" y="-70738"/>
            <a:ext cx="65" cy="44627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rgbClr val="5E5E5E"/>
              </a:solidFill>
              <a:effectLst/>
              <a:latin typeface="Arial" panose="020B0604020202020204" pitchFamily="34" charset="0"/>
              <a:ea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F50EF9CE-EA23-4C6E-86E0-9CB6CD4CDA3D}"/>
              </a:ext>
            </a:extLst>
          </p:cNvPr>
          <p:cNvSpPr>
            <a:spLocks noChangeArrowheads="1"/>
          </p:cNvSpPr>
          <p:nvPr/>
        </p:nvSpPr>
        <p:spPr bwMode="auto">
          <a:xfrm>
            <a:off x="304800" y="166301"/>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9" name="Picture 18">
            <a:extLst>
              <a:ext uri="{FF2B5EF4-FFF2-40B4-BE49-F238E27FC236}">
                <a16:creationId xmlns:a16="http://schemas.microsoft.com/office/drawing/2014/main" id="{E65DDFF8-8252-4EA7-8ADC-964E14395390}"/>
              </a:ext>
            </a:extLst>
          </p:cNvPr>
          <p:cNvPicPr>
            <a:picLocks noChangeAspect="1"/>
          </p:cNvPicPr>
          <p:nvPr/>
        </p:nvPicPr>
        <p:blipFill>
          <a:blip r:embed="rId3"/>
          <a:stretch>
            <a:fillRect/>
          </a:stretch>
        </p:blipFill>
        <p:spPr>
          <a:xfrm>
            <a:off x="5757103" y="2776526"/>
            <a:ext cx="5514975" cy="2466975"/>
          </a:xfrm>
          <a:prstGeom prst="rect">
            <a:avLst/>
          </a:prstGeom>
        </p:spPr>
      </p:pic>
    </p:spTree>
    <p:extLst>
      <p:ext uri="{BB962C8B-B14F-4D97-AF65-F5344CB8AC3E}">
        <p14:creationId xmlns:p14="http://schemas.microsoft.com/office/powerpoint/2010/main" val="4113590856"/>
      </p:ext>
    </p:extLst>
  </p:cSld>
  <p:clrMapOvr>
    <a:masterClrMapping/>
  </p:clrMapOvr>
  <mc:AlternateContent xmlns:mc="http://schemas.openxmlformats.org/markup-compatibility/2006" xmlns:p14="http://schemas.microsoft.com/office/powerpoint/2010/main">
    <mc:Choice Requires="p14">
      <p:transition spd="slow" p14:dur="2000" advTm="37479"/>
    </mc:Choice>
    <mc:Fallback xmlns="">
      <p:transition spd="slow" advTm="37479"/>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9.1|24.1|14|6.8"/>
</p:tagLst>
</file>

<file path=ppt/tags/tag2.xml><?xml version="1.0" encoding="utf-8"?>
<p:tagLst xmlns:a="http://schemas.openxmlformats.org/drawingml/2006/main" xmlns:r="http://schemas.openxmlformats.org/officeDocument/2006/relationships" xmlns:p="http://schemas.openxmlformats.org/presentationml/2006/main">
  <p:tag name="TIMING" val="|5.8|5.7|7.7"/>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C4C00F4-06E9-43E3-AD97-88A857CEFA82}">
  <ds:schemaRef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schemas.microsoft.com/office/2006/documentManagement/types"/>
    <ds:schemaRef ds:uri="http://schemas.microsoft.com/office/2006/metadata/properties"/>
    <ds:schemaRef ds:uri="71af3243-3dd4-4a8d-8c0d-dd76da1f02a5"/>
    <ds:schemaRef ds:uri="http://www.w3.org/XML/1998/namespace"/>
    <ds:schemaRef ds:uri="http://purl.org/dc/elements/1.1/"/>
  </ds:schemaRefs>
</ds:datastoreItem>
</file>

<file path=customXml/itemProps2.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4B270AB-C138-415C-897E-3C24487DECF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882</Words>
  <Application>Microsoft Office PowerPoint</Application>
  <PresentationFormat>Widescreen</PresentationFormat>
  <Paragraphs>75</Paragraphs>
  <Slides>12</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Century Gothic</vt:lpstr>
      <vt:lpstr>Wingdings</vt:lpstr>
      <vt:lpstr>Wingdings 3</vt:lpstr>
      <vt:lpstr>Ion</vt:lpstr>
      <vt:lpstr>A Review for Traffic Safety in Montgomery County, MD  - Vehicle Collisions Data Visualization and Analysis</vt:lpstr>
      <vt:lpstr>EDA Pre-processing</vt:lpstr>
      <vt:lpstr>During 2015 to 2020, Montgomery County averages:</vt:lpstr>
      <vt:lpstr>EDA Results and Discussions</vt:lpstr>
      <vt:lpstr>Severity &amp; Victim Analysis</vt:lpstr>
      <vt:lpstr>Time Factors</vt:lpstr>
      <vt:lpstr>Time Factors</vt:lpstr>
      <vt:lpstr>Conditions analysis</vt:lpstr>
      <vt:lpstr> Causes &amp; Vehicle analysis   </vt:lpstr>
      <vt:lpstr>Crashes on Heatmap</vt:lpstr>
      <vt:lpstr>PowerPoint Presentation</vt:lpstr>
      <vt:lpstr>Link to my repository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2020-10-30T15:56:03Z</dcterms:created>
  <dcterms:modified xsi:type="dcterms:W3CDTF">2020-10-30T22:12:39Z</dcterms:modified>
</cp:coreProperties>
</file>